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2"/>
  </p:notesMasterIdLst>
  <p:handoutMasterIdLst>
    <p:handoutMasterId r:id="rId23"/>
  </p:handoutMasterIdLst>
  <p:sldIdLst>
    <p:sldId id="339" r:id="rId5"/>
    <p:sldId id="343" r:id="rId6"/>
    <p:sldId id="349" r:id="rId7"/>
    <p:sldId id="344" r:id="rId8"/>
    <p:sldId id="334" r:id="rId9"/>
    <p:sldId id="335" r:id="rId10"/>
    <p:sldId id="336" r:id="rId11"/>
    <p:sldId id="348" r:id="rId12"/>
    <p:sldId id="338" r:id="rId13"/>
    <p:sldId id="350" r:id="rId14"/>
    <p:sldId id="340" r:id="rId15"/>
    <p:sldId id="351" r:id="rId16"/>
    <p:sldId id="341" r:id="rId17"/>
    <p:sldId id="345" r:id="rId18"/>
    <p:sldId id="342" r:id="rId19"/>
    <p:sldId id="347" r:id="rId20"/>
    <p:sldId id="337" r:id="rId21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DFA"/>
    <a:srgbClr val="BED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0BA747-AAEF-4453-9BA4-7733F9C82881}" v="73" dt="2025-10-30T11:35:49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26"/>
  </p:normalViewPr>
  <p:slideViewPr>
    <p:cSldViewPr snapToGrid="0" snapToObjects="1">
      <p:cViewPr varScale="1">
        <p:scale>
          <a:sx n="93" d="100"/>
          <a:sy n="93" d="100"/>
        </p:scale>
        <p:origin x="4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79C7DDB-42B1-F941-A358-08E5821D9F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3A35B76-7E95-614B-A2C8-93D3741C63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E31A5-7B54-BF4C-9842-B5854F28E555}" type="datetimeFigureOut">
              <a:rPr lang="nl-NL" smtClean="0"/>
              <a:t>21-7-2026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497778E-5D4A-6B4B-B543-80E1A40211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23B169C-04FC-DA4E-B5D4-1D9853532C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7CD2-E09D-EA47-8784-2C8C0F98C9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8170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45D50-1AE4-4940-A788-BD3CF107EDCF}" type="datetimeFigureOut">
              <a:rPr lang="en-NL" smtClean="0"/>
              <a:t>07/21/2026</a:t>
            </a:fld>
            <a:endParaRPr lang="en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6E9E6-D2B1-4EC1-AFC6-A7D20079033E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15590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twe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20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oranj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8FAAFE5-E2CE-834A-AFFA-5D0903987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1944000"/>
            <a:ext cx="6696000" cy="1331089"/>
          </a:xfrm>
        </p:spPr>
        <p:txBody>
          <a:bodyPr anchor="ctr" anchorCtr="0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een nieuw hoofdstuk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6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gro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8FAAFE5-E2CE-834A-AFFA-5D0903987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1944000"/>
            <a:ext cx="6696000" cy="1331089"/>
          </a:xfrm>
        </p:spPr>
        <p:txBody>
          <a:bodyPr anchor="ctr" anchorCtr="0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een nieuw hoofdstuk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372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paar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8FAAFE5-E2CE-834A-AFFA-5D0903987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1944000"/>
            <a:ext cx="6696000" cy="1331089"/>
          </a:xfrm>
        </p:spPr>
        <p:txBody>
          <a:bodyPr anchor="ctr" anchorCtr="0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een nieuw hoofdstuk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236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donkerblau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8FAAFE5-E2CE-834A-AFFA-5D0903987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1944000"/>
            <a:ext cx="6696000" cy="1331089"/>
          </a:xfrm>
        </p:spPr>
        <p:txBody>
          <a:bodyPr anchor="ctr" anchorCtr="0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een nieuw hoofdstuk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868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lijst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36000" y="612000"/>
            <a:ext cx="5832000" cy="648000"/>
          </a:xfrm>
        </p:spPr>
        <p:txBody>
          <a:bodyPr/>
          <a:lstStyle>
            <a:lvl1pPr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een titel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6000" y="1512000"/>
            <a:ext cx="5832000" cy="30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2ABD569-9B06-F74E-BB68-3230F20F37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60000" y="4536000"/>
            <a:ext cx="4953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33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F064F9E-27FC-E144-82D9-D6AE92D5536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878800" y="0"/>
            <a:ext cx="3265200" cy="51435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CB779E-502A-9640-8436-E4227089A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6000" y="436728"/>
            <a:ext cx="4608000" cy="936000"/>
          </a:xfrm>
        </p:spPr>
        <p:txBody>
          <a:bodyPr/>
          <a:lstStyle/>
          <a:p>
            <a:r>
              <a:rPr lang="nl-NL" dirty="0"/>
              <a:t>Klik om een titel toe te voegen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057F09-8E07-344D-BDE8-6A4331CA58F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36000" y="1512000"/>
            <a:ext cx="4608000" cy="3024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D5D7553-4251-B649-A78B-685FC41ADF3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6000" y="4536000"/>
            <a:ext cx="4608000" cy="216000"/>
          </a:xfrm>
        </p:spPr>
        <p:txBody>
          <a:bodyPr/>
          <a:lstStyle>
            <a:lvl1pPr marL="0" indent="0" algn="r">
              <a:buNone/>
              <a:defRPr sz="1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4346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F064F9E-27FC-E144-82D9-D6AE92D5536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662002" y="0"/>
            <a:ext cx="4481998" cy="51435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ED5C90-C736-4F43-9C1E-585FC492F9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6000" y="436728"/>
            <a:ext cx="3456000" cy="936000"/>
          </a:xfrm>
        </p:spPr>
        <p:txBody>
          <a:bodyPr/>
          <a:lstStyle/>
          <a:p>
            <a:r>
              <a:rPr lang="nl-NL" dirty="0"/>
              <a:t>Klik om een titel toe te voegen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12874E8-BF94-CC46-8AA1-25D0AD5C194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35999" y="1512000"/>
            <a:ext cx="3456000" cy="3024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240419A-F3DD-8F4C-B6A5-C101A228FFF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6000" y="4536000"/>
            <a:ext cx="3456000" cy="216000"/>
          </a:xfrm>
        </p:spPr>
        <p:txBody>
          <a:bodyPr/>
          <a:lstStyle>
            <a:lvl1pPr marL="0" indent="0" algn="r">
              <a:buNone/>
              <a:defRPr sz="1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8478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F064F9E-27FC-E144-82D9-D6AE92D5536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276000" y="0"/>
            <a:ext cx="5868000" cy="51435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A204A0C-4084-2F46-9E70-0430AC09FCE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6000" y="2052000"/>
            <a:ext cx="2160000" cy="226800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5BE89-973D-9248-8F4C-EFD2FD6F0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6000" y="432000"/>
            <a:ext cx="2160000" cy="1512000"/>
          </a:xfrm>
        </p:spPr>
        <p:txBody>
          <a:bodyPr/>
          <a:lstStyle>
            <a:lvl1pPr>
              <a:defRPr sz="2400"/>
            </a:lvl1pPr>
          </a:lstStyle>
          <a:p>
            <a:r>
              <a:rPr lang="nl-NL" dirty="0"/>
              <a:t>Klik om een titel toe te voegen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6556AC3-2A6C-5342-9F72-7E5799FE041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936000" y="4320000"/>
            <a:ext cx="2160000" cy="432000"/>
          </a:xfrm>
        </p:spPr>
        <p:txBody>
          <a:bodyPr/>
          <a:lstStyle>
            <a:lvl1pPr marL="0" indent="0" algn="r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5553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8D27A0D9-BE46-3948-BCF4-F981CE95224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68000" y="468000"/>
            <a:ext cx="4014000" cy="42084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DFF08BD-3200-8D4F-B1AF-48AB65539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00" y="612000"/>
            <a:ext cx="3888000" cy="648000"/>
          </a:xfrm>
        </p:spPr>
        <p:txBody>
          <a:bodyPr/>
          <a:lstStyle>
            <a:lvl1pPr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237A39F-896F-2149-A60B-E176EDD47FA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0000" y="1512000"/>
            <a:ext cx="3888000" cy="30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B184033-CE09-504F-9A83-9FB4E81A8C3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680000" y="4536000"/>
            <a:ext cx="38880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6659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kelafbeelding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8D27A0D9-BE46-3948-BCF4-F981CE95224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32000" y="468000"/>
            <a:ext cx="4176000" cy="4176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lIns="216000" tIns="216000" rIns="216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DFF08BD-3200-8D4F-B1AF-48AB65539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00" y="612000"/>
            <a:ext cx="3888000" cy="648000"/>
          </a:xfrm>
        </p:spPr>
        <p:txBody>
          <a:bodyPr/>
          <a:lstStyle>
            <a:lvl1pPr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een titel toe te voegen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237A39F-896F-2149-A60B-E176EDD47FA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0000" y="1512000"/>
            <a:ext cx="3888000" cy="30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B184033-CE09-504F-9A83-9FB4E81A8C3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680000" y="4536000"/>
            <a:ext cx="3888000" cy="216000"/>
          </a:xfrm>
        </p:spPr>
        <p:txBody>
          <a:bodyPr/>
          <a:lstStyle>
            <a:lvl1pPr marL="0" indent="0">
              <a:buNone/>
              <a:defRPr sz="1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hier om een bijschrift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3457312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364" y="1053296"/>
            <a:ext cx="6696000" cy="1368000"/>
          </a:xfrm>
        </p:spPr>
        <p:txBody>
          <a:bodyPr anchor="t" anchorCtr="0"/>
          <a:lstStyle>
            <a:lvl1pPr algn="l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96361" y="2736000"/>
            <a:ext cx="6696000" cy="75600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None/>
              <a:defRPr sz="2200"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6361" y="4068000"/>
            <a:ext cx="2160000" cy="21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CFD2F0-EF60-464C-B7D7-A0E44E0B8B58}" type="datetimeFigureOut">
              <a:rPr lang="nl-NL" smtClean="0"/>
              <a:pPr/>
              <a:t>21-7-2026</a:t>
            </a:fld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F72A2B9-6C04-F445-896D-78F75851AEA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96361" y="3600001"/>
            <a:ext cx="6696000" cy="324000"/>
          </a:xfrm>
        </p:spPr>
        <p:txBody>
          <a:bodyPr/>
          <a:lstStyle>
            <a:lvl1pPr marL="0" indent="0">
              <a:buNone/>
              <a:defRPr sz="1500"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Naam presentator, functie, organisatie</a:t>
            </a:r>
          </a:p>
        </p:txBody>
      </p:sp>
    </p:spTree>
    <p:extLst>
      <p:ext uri="{BB962C8B-B14F-4D97-AF65-F5344CB8AC3E}">
        <p14:creationId xmlns:p14="http://schemas.microsoft.com/office/powerpoint/2010/main" val="753456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A204A0C-4084-2F46-9E70-0430AC09FCE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6000" y="2052000"/>
            <a:ext cx="2160000" cy="255600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5BE89-973D-9248-8F4C-EFD2FD6F0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6000" y="432000"/>
            <a:ext cx="2160000" cy="1512000"/>
          </a:xfrm>
        </p:spPr>
        <p:txBody>
          <a:bodyPr/>
          <a:lstStyle>
            <a:lvl1pPr>
              <a:defRPr sz="2400"/>
            </a:lvl1pPr>
          </a:lstStyle>
          <a:p>
            <a:r>
              <a:rPr lang="nl-NL" dirty="0"/>
              <a:t>Klik om een titel toe te voegen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307A25A-14A9-5B41-9F03-753B560069C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80000" y="468000"/>
            <a:ext cx="4392000" cy="42084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nl-NL" dirty="0"/>
              <a:t> </a:t>
            </a:r>
            <a:endParaRPr lang="en-US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38A394A-9FC5-9F40-8FC5-94BB8A98A6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60000" y="4536000"/>
            <a:ext cx="495300" cy="6096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D126327-FF8D-2640-B40C-3155733EAE00}"/>
              </a:ext>
            </a:extLst>
          </p:cNvPr>
          <p:cNvSpPr txBox="1"/>
          <p:nvPr userDrawn="1"/>
        </p:nvSpPr>
        <p:spPr>
          <a:xfrm>
            <a:off x="9223511" y="4402666"/>
            <a:ext cx="1622067" cy="740833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72000" rIns="72000" bIns="108000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nl-NL" sz="1000" dirty="0">
                <a:solidFill>
                  <a:schemeClr val="bg1"/>
                </a:solidFill>
              </a:rPr>
              <a:t>Deze slide is  bedoeld om  grafieken of tabellen in te voegen.</a:t>
            </a:r>
          </a:p>
        </p:txBody>
      </p:sp>
    </p:spTree>
    <p:extLst>
      <p:ext uri="{BB962C8B-B14F-4D97-AF65-F5344CB8AC3E}">
        <p14:creationId xmlns:p14="http://schemas.microsoft.com/office/powerpoint/2010/main" val="26881579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8000" y="468000"/>
            <a:ext cx="8208000" cy="4208400"/>
          </a:xfrm>
          <a:solidFill>
            <a:schemeClr val="bg1">
              <a:lumMod val="85000"/>
            </a:schemeClr>
          </a:solidFill>
        </p:spPr>
        <p:txBody>
          <a:bodyPr lIns="1800000" tIns="360000" rIns="180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C0503-6A4F-CE4E-9C53-C6763AE20F8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68000" y="4716000"/>
            <a:ext cx="82080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154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8000" y="468000"/>
            <a:ext cx="4014000" cy="42084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EC431C0-C386-0749-B9E0-FF480AAA3EC0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680000" y="468000"/>
            <a:ext cx="4014000" cy="42084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B92CF6A-9B19-4B44-8BE8-5E2F63FEDB5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679999" y="4716000"/>
            <a:ext cx="4013999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1155EDA-1B07-8647-89B9-4D0A94478B80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68001" y="4716000"/>
            <a:ext cx="4013999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3866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8000" y="468000"/>
            <a:ext cx="2613600" cy="42084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B01883F-72AD-2B41-B86E-A80071622195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062400" y="468000"/>
            <a:ext cx="2613600" cy="42084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90BC21B-8011-484C-813D-7C7737D86F5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65200" y="468000"/>
            <a:ext cx="2613600" cy="42084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228CA6C-49BA-6B46-8DBB-A7E9772048A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68000" y="4716000"/>
            <a:ext cx="26136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FA053A8-50C0-A740-87E4-52B5D1CB572D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3265200" y="4716000"/>
            <a:ext cx="26136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B219120-B1B1-474D-9EDA-FC504F565BAD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62400" y="4716000"/>
            <a:ext cx="26136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42779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afbeeldingen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8000" y="468001"/>
            <a:ext cx="2613600" cy="2052000"/>
          </a:xfrm>
          <a:solidFill>
            <a:schemeClr val="bg1">
              <a:lumMod val="85000"/>
            </a:schemeClr>
          </a:solidFill>
        </p:spPr>
        <p:txBody>
          <a:bodyPr lIns="216000" tIns="216000" rIns="216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B01883F-72AD-2B41-B86E-A80071622195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062400" y="468000"/>
            <a:ext cx="2613600" cy="2052000"/>
          </a:xfrm>
          <a:solidFill>
            <a:schemeClr val="bg1">
              <a:lumMod val="85000"/>
            </a:schemeClr>
          </a:solidFill>
        </p:spPr>
        <p:txBody>
          <a:bodyPr lIns="216000" tIns="216000" rIns="216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90BC21B-8011-484C-813D-7C7737D86F5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65200" y="468000"/>
            <a:ext cx="2613600" cy="2052000"/>
          </a:xfrm>
          <a:solidFill>
            <a:schemeClr val="bg1">
              <a:lumMod val="85000"/>
            </a:schemeClr>
          </a:solidFill>
        </p:spPr>
        <p:txBody>
          <a:bodyPr lIns="216000" tIns="216000" rIns="216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228CA6C-49BA-6B46-8DBB-A7E9772048A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68000" y="2556000"/>
            <a:ext cx="26136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FA053A8-50C0-A740-87E4-52B5D1CB572D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3265200" y="2556000"/>
            <a:ext cx="26136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B219120-B1B1-474D-9EDA-FC504F565BAD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62400" y="2556000"/>
            <a:ext cx="26136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BC28249-571C-064F-B0FC-08672A83A7A3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68000" y="2844000"/>
            <a:ext cx="2613600" cy="187200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414B4EA-CBD5-1140-9870-1333822211D5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3265200" y="2844000"/>
            <a:ext cx="2613600" cy="187200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E7D299-89C6-3F45-A307-B37C833C51EF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062400" y="2844000"/>
            <a:ext cx="2613600" cy="187200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212997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8000" y="468000"/>
            <a:ext cx="1915200" cy="2012400"/>
          </a:xfrm>
          <a:solidFill>
            <a:schemeClr val="bg1">
              <a:lumMod val="85000"/>
            </a:schemeClr>
          </a:solidFill>
        </p:spPr>
        <p:txBody>
          <a:bodyPr lIns="108000" tIns="108000" rIns="108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012729A-8460-3745-902F-735ABB70DB5C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760800" y="2664000"/>
            <a:ext cx="1915200" cy="2012400"/>
          </a:xfrm>
          <a:solidFill>
            <a:schemeClr val="bg1">
              <a:lumMod val="85000"/>
            </a:schemeClr>
          </a:solidFill>
        </p:spPr>
        <p:txBody>
          <a:bodyPr lIns="108000" tIns="108000" rIns="108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6C0E53-BDE6-324B-893A-14D7EFCAB96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63200" y="2664000"/>
            <a:ext cx="1915200" cy="2012400"/>
          </a:xfrm>
          <a:solidFill>
            <a:schemeClr val="bg1">
              <a:lumMod val="85000"/>
            </a:schemeClr>
          </a:solidFill>
        </p:spPr>
        <p:txBody>
          <a:bodyPr lIns="108000" tIns="108000" rIns="108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EA27852-B677-8640-B984-F4DD068A48F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565600" y="2664000"/>
            <a:ext cx="1915200" cy="2012400"/>
          </a:xfrm>
          <a:solidFill>
            <a:schemeClr val="bg1">
              <a:lumMod val="85000"/>
            </a:schemeClr>
          </a:solidFill>
        </p:spPr>
        <p:txBody>
          <a:bodyPr lIns="108000" tIns="108000" rIns="108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C4266A4-3776-384F-93E6-B59DC3242AA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68000" y="2664000"/>
            <a:ext cx="1915200" cy="2012400"/>
          </a:xfrm>
          <a:solidFill>
            <a:schemeClr val="bg1">
              <a:lumMod val="85000"/>
            </a:schemeClr>
          </a:solidFill>
        </p:spPr>
        <p:txBody>
          <a:bodyPr lIns="108000" tIns="108000" rIns="108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B9AA215-F904-1444-B947-7FDE3060601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565600" y="468000"/>
            <a:ext cx="1915200" cy="2012400"/>
          </a:xfrm>
          <a:solidFill>
            <a:schemeClr val="bg1">
              <a:lumMod val="85000"/>
            </a:schemeClr>
          </a:solidFill>
        </p:spPr>
        <p:txBody>
          <a:bodyPr lIns="108000" tIns="108000" rIns="108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86367149-305E-BB45-B38A-0462CB0BF83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760800" y="468000"/>
            <a:ext cx="1915200" cy="2012400"/>
          </a:xfrm>
          <a:solidFill>
            <a:schemeClr val="bg1">
              <a:lumMod val="85000"/>
            </a:schemeClr>
          </a:solidFill>
        </p:spPr>
        <p:txBody>
          <a:bodyPr lIns="108000" tIns="108000" rIns="108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10C04FE-3836-7C4B-8EF8-348F3CE381C4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4663200" y="468000"/>
            <a:ext cx="1915200" cy="2012400"/>
          </a:xfrm>
          <a:solidFill>
            <a:schemeClr val="bg1">
              <a:lumMod val="85000"/>
            </a:schemeClr>
          </a:solidFill>
        </p:spPr>
        <p:txBody>
          <a:bodyPr lIns="108000" tIns="108000" rIns="108000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97916C1-C7BE-BF46-93EC-E46CC48D4D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662000" y="4716000"/>
            <a:ext cx="40140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D7099AB-1D25-F946-94C0-F8597B3D5126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66800" y="4716000"/>
            <a:ext cx="4014000" cy="216000"/>
          </a:xfrm>
        </p:spPr>
        <p:txBody>
          <a:bodyPr/>
          <a:lstStyle>
            <a:lvl1pPr marL="0" indent="0">
              <a:buNone/>
              <a:defRPr lang="nl-NL" sz="1000" b="0" i="0" u="none" strike="noStrike" smtClean="0">
                <a:effectLst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Ruimte voor fotobijschrift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75184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een titel toe te voegen</a:t>
            </a:r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5D916F9-A8E8-9945-AFF7-A259398B2E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60000" y="4536000"/>
            <a:ext cx="4953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412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A39B3FC-DE29-A74F-B9A6-98AAA44243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60000" y="4536000"/>
            <a:ext cx="4953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517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A66E11C-7B52-4A4D-B605-F4B7A0536A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6000" y="1188000"/>
            <a:ext cx="5832000" cy="648000"/>
          </a:xfrm>
        </p:spPr>
        <p:txBody>
          <a:bodyPr anchor="t" anchorCtr="0"/>
          <a:lstStyle>
            <a:lvl1pPr>
              <a:defRPr sz="2000"/>
            </a:lvl1pPr>
          </a:lstStyle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DCC6D40-DC2D-D143-94E0-A0A11DE4E71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627476" y="2052000"/>
            <a:ext cx="1944000" cy="900000"/>
          </a:xfrm>
          <a:solidFill>
            <a:schemeClr val="bg1"/>
          </a:solidFill>
        </p:spPr>
        <p:txBody>
          <a:bodyPr lIns="251999" tIns="108000" rIns="251999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Voeg hier een partner logo toe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2B9E24C-A49C-E14E-A355-DD9B648CB2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430123" y="2052000"/>
            <a:ext cx="1944000" cy="900000"/>
          </a:xfrm>
          <a:solidFill>
            <a:schemeClr val="bg1"/>
          </a:solidFill>
        </p:spPr>
        <p:txBody>
          <a:bodyPr lIns="251999" tIns="108000" rIns="251999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Voeg hier een partner logo toe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526A2DA-3C0C-364A-AE70-C7B4B37CAF6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1232771" y="2052000"/>
            <a:ext cx="1944000" cy="900000"/>
          </a:xfrm>
          <a:solidFill>
            <a:schemeClr val="bg1"/>
          </a:solidFill>
        </p:spPr>
        <p:txBody>
          <a:bodyPr lIns="251999" tIns="108000" rIns="251999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Voeg hier een partner logo toe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EC0374A-1A86-CF4A-A1F3-E2CB50FBA2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27476" y="3168000"/>
            <a:ext cx="1944000" cy="900000"/>
          </a:xfrm>
          <a:solidFill>
            <a:schemeClr val="bg1"/>
          </a:solidFill>
        </p:spPr>
        <p:txBody>
          <a:bodyPr lIns="251999" tIns="108000" rIns="251999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Voeg hier een partner logo toe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EE7B1D1-2778-844E-9C8D-7DC138842B38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3430123" y="3168000"/>
            <a:ext cx="1944000" cy="900000"/>
          </a:xfrm>
          <a:solidFill>
            <a:schemeClr val="bg1"/>
          </a:solidFill>
        </p:spPr>
        <p:txBody>
          <a:bodyPr lIns="251999" tIns="108000" rIns="251999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Voeg hier een partner logo toe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CEF133C-C3F7-D443-82C8-CD90C6AE475A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1232771" y="3168000"/>
            <a:ext cx="1944000" cy="900000"/>
          </a:xfrm>
          <a:solidFill>
            <a:schemeClr val="bg1"/>
          </a:solidFill>
        </p:spPr>
        <p:txBody>
          <a:bodyPr lIns="251999" tIns="108000" rIns="251999"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Voeg hier een partner logo toe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9213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agen w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6364" y="1440000"/>
            <a:ext cx="6696000" cy="792000"/>
          </a:xfrm>
        </p:spPr>
        <p:txBody>
          <a:bodyPr anchor="t" anchorCtr="0"/>
          <a:lstStyle>
            <a:lvl1pPr algn="l">
              <a:defRPr sz="4500" b="1" i="0">
                <a:latin typeface="Kalam" panose="02000000000000000000" pitchFamily="2" charset="77"/>
                <a:cs typeface="Kalam" panose="02000000000000000000" pitchFamily="2" charset="77"/>
              </a:defRPr>
            </a:lvl1pPr>
          </a:lstStyle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13AD8AD-A2F8-7942-B585-8C4E33BAD01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96364" y="2232000"/>
            <a:ext cx="6696000" cy="432000"/>
          </a:xfrm>
        </p:spPr>
        <p:txBody>
          <a:bodyPr/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51851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blau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6364" y="1053296"/>
            <a:ext cx="6696000" cy="1368000"/>
          </a:xfrm>
        </p:spPr>
        <p:txBody>
          <a:bodyPr anchor="t" anchorCtr="0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96361" y="2736000"/>
            <a:ext cx="6696000" cy="75600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6361" y="4068000"/>
            <a:ext cx="2160000" cy="21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CFD2F0-EF60-464C-B7D7-A0E44E0B8B58}" type="datetimeFigureOut">
              <a:rPr lang="nl-NL" smtClean="0"/>
              <a:pPr/>
              <a:t>21-7-2026</a:t>
            </a:fld>
            <a:endParaRPr lang="nl-NL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F72A2B9-6C04-F445-896D-78F75851AEA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96361" y="3600001"/>
            <a:ext cx="6696000" cy="324000"/>
          </a:xfr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Naam presentator, functie, organisatie</a:t>
            </a:r>
          </a:p>
        </p:txBody>
      </p:sp>
    </p:spTree>
    <p:extLst>
      <p:ext uri="{BB962C8B-B14F-4D97-AF65-F5344CB8AC3E}">
        <p14:creationId xmlns:p14="http://schemas.microsoft.com/office/powerpoint/2010/main" val="716099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agen blau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6364" y="1440000"/>
            <a:ext cx="6696000" cy="792000"/>
          </a:xfrm>
        </p:spPr>
        <p:txBody>
          <a:bodyPr anchor="t" anchorCtr="0"/>
          <a:lstStyle>
            <a:lvl1pPr algn="l">
              <a:defRPr sz="4500" b="1" i="0">
                <a:solidFill>
                  <a:schemeClr val="bg1"/>
                </a:solidFill>
                <a:latin typeface="Kalam" panose="02000000000000000000" pitchFamily="2" charset="77"/>
                <a:cs typeface="Kalam" panose="02000000000000000000" pitchFamily="2" charset="77"/>
              </a:defRPr>
            </a:lvl1pPr>
          </a:lstStyle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04B1757-C31D-EB4C-85EB-278F8EA0972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96364" y="2232000"/>
            <a:ext cx="6696000" cy="4320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91264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 w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6364" y="1440000"/>
            <a:ext cx="6696000" cy="1368000"/>
          </a:xfrm>
        </p:spPr>
        <p:txBody>
          <a:bodyPr anchor="t" anchorCtr="0"/>
          <a:lstStyle>
            <a:lvl1pPr algn="l">
              <a:defRPr sz="4500" b="1" i="0">
                <a:latin typeface="Kalam" panose="02000000000000000000" pitchFamily="2" charset="77"/>
                <a:cs typeface="Kalam" panose="02000000000000000000" pitchFamily="2" charset="77"/>
              </a:defRPr>
            </a:lvl1pPr>
          </a:lstStyle>
          <a:p>
            <a:r>
              <a:rPr lang="nl-NL" dirty="0"/>
              <a:t>Titelstijl van model bewerken</a:t>
            </a:r>
            <a:endParaRPr lang="en-US" dirty="0"/>
          </a:p>
        </p:txBody>
      </p:sp>
      <p:grpSp>
        <p:nvGrpSpPr>
          <p:cNvPr id="16" name="Graphic 8">
            <a:extLst>
              <a:ext uri="{FF2B5EF4-FFF2-40B4-BE49-F238E27FC236}">
                <a16:creationId xmlns:a16="http://schemas.microsoft.com/office/drawing/2014/main" id="{A66D6ED2-41E2-5E46-9DB9-9C46E5CB047B}"/>
              </a:ext>
            </a:extLst>
          </p:cNvPr>
          <p:cNvGrpSpPr/>
          <p:nvPr userDrawn="1"/>
        </p:nvGrpSpPr>
        <p:grpSpPr>
          <a:xfrm>
            <a:off x="2361474" y="4180064"/>
            <a:ext cx="299495" cy="299749"/>
            <a:chOff x="1182062" y="4186642"/>
            <a:chExt cx="299495" cy="299749"/>
          </a:xfrm>
          <a:solidFill>
            <a:schemeClr val="tx2"/>
          </a:solidFill>
        </p:grpSpPr>
        <p:sp>
          <p:nvSpPr>
            <p:cNvPr id="20" name="Vrije vorm 19">
              <a:extLst>
                <a:ext uri="{FF2B5EF4-FFF2-40B4-BE49-F238E27FC236}">
                  <a16:creationId xmlns:a16="http://schemas.microsoft.com/office/drawing/2014/main" id="{ACC2E048-E0F0-BC42-81CA-248C521E92F6}"/>
                </a:ext>
              </a:extLst>
            </p:cNvPr>
            <p:cNvSpPr/>
            <p:nvPr/>
          </p:nvSpPr>
          <p:spPr>
            <a:xfrm>
              <a:off x="1182062" y="4186642"/>
              <a:ext cx="71593" cy="71593"/>
            </a:xfrm>
            <a:custGeom>
              <a:avLst/>
              <a:gdLst>
                <a:gd name="connsiteX0" fmla="*/ 35797 w 71593"/>
                <a:gd name="connsiteY0" fmla="*/ 71593 h 71593"/>
                <a:gd name="connsiteX1" fmla="*/ 71593 w 71593"/>
                <a:gd name="connsiteY1" fmla="*/ 35796 h 71593"/>
                <a:gd name="connsiteX2" fmla="*/ 35796 w 71593"/>
                <a:gd name="connsiteY2" fmla="*/ 0 h 71593"/>
                <a:gd name="connsiteX3" fmla="*/ 0 w 71593"/>
                <a:gd name="connsiteY3" fmla="*/ 35797 h 71593"/>
                <a:gd name="connsiteX4" fmla="*/ 0 w 71593"/>
                <a:gd name="connsiteY4" fmla="*/ 35924 h 71593"/>
                <a:gd name="connsiteX5" fmla="*/ 35669 w 71593"/>
                <a:gd name="connsiteY5" fmla="*/ 71594 h 71593"/>
                <a:gd name="connsiteX6" fmla="*/ 35797 w 71593"/>
                <a:gd name="connsiteY6" fmla="*/ 71593 h 71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93" h="71593">
                  <a:moveTo>
                    <a:pt x="35797" y="71593"/>
                  </a:moveTo>
                  <a:cubicBezTo>
                    <a:pt x="55567" y="71593"/>
                    <a:pt x="71594" y="55566"/>
                    <a:pt x="71593" y="35796"/>
                  </a:cubicBezTo>
                  <a:cubicBezTo>
                    <a:pt x="71593" y="16027"/>
                    <a:pt x="55566" y="0"/>
                    <a:pt x="35796" y="0"/>
                  </a:cubicBezTo>
                  <a:cubicBezTo>
                    <a:pt x="16027" y="0"/>
                    <a:pt x="0" y="16027"/>
                    <a:pt x="0" y="35797"/>
                  </a:cubicBezTo>
                  <a:cubicBezTo>
                    <a:pt x="0" y="35839"/>
                    <a:pt x="0" y="35882"/>
                    <a:pt x="0" y="35924"/>
                  </a:cubicBezTo>
                  <a:cubicBezTo>
                    <a:pt x="0" y="55624"/>
                    <a:pt x="15970" y="71594"/>
                    <a:pt x="35669" y="71594"/>
                  </a:cubicBezTo>
                  <a:cubicBezTo>
                    <a:pt x="35712" y="71594"/>
                    <a:pt x="35754" y="71594"/>
                    <a:pt x="35797" y="71593"/>
                  </a:cubicBezTo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 20">
              <a:extLst>
                <a:ext uri="{FF2B5EF4-FFF2-40B4-BE49-F238E27FC236}">
                  <a16:creationId xmlns:a16="http://schemas.microsoft.com/office/drawing/2014/main" id="{F93A8B45-75A3-5745-A991-1F04FB389B03}"/>
                </a:ext>
              </a:extLst>
            </p:cNvPr>
            <p:cNvSpPr/>
            <p:nvPr/>
          </p:nvSpPr>
          <p:spPr>
            <a:xfrm>
              <a:off x="1286268" y="4284292"/>
              <a:ext cx="195289" cy="201972"/>
            </a:xfrm>
            <a:custGeom>
              <a:avLst/>
              <a:gdLst>
                <a:gd name="connsiteX0" fmla="*/ 195290 w 195289"/>
                <a:gd name="connsiteY0" fmla="*/ 92289 h 201972"/>
                <a:gd name="connsiteX1" fmla="*/ 123696 w 195289"/>
                <a:gd name="connsiteY1" fmla="*/ 186 h 201972"/>
                <a:gd name="connsiteX2" fmla="*/ 65479 w 195289"/>
                <a:gd name="connsiteY2" fmla="*/ 29868 h 201972"/>
                <a:gd name="connsiteX3" fmla="*/ 65479 w 195289"/>
                <a:gd name="connsiteY3" fmla="*/ 186 h 201972"/>
                <a:gd name="connsiteX4" fmla="*/ 0 w 195289"/>
                <a:gd name="connsiteY4" fmla="*/ 186 h 201972"/>
                <a:gd name="connsiteX5" fmla="*/ 0 w 195289"/>
                <a:gd name="connsiteY5" fmla="*/ 201972 h 201972"/>
                <a:gd name="connsiteX6" fmla="*/ 65479 w 195289"/>
                <a:gd name="connsiteY6" fmla="*/ 201972 h 201972"/>
                <a:gd name="connsiteX7" fmla="*/ 65479 w 195289"/>
                <a:gd name="connsiteY7" fmla="*/ 102990 h 201972"/>
                <a:gd name="connsiteX8" fmla="*/ 97708 w 195289"/>
                <a:gd name="connsiteY8" fmla="*/ 52034 h 201972"/>
                <a:gd name="connsiteX9" fmla="*/ 130193 w 195289"/>
                <a:gd name="connsiteY9" fmla="*/ 104519 h 201972"/>
                <a:gd name="connsiteX10" fmla="*/ 130193 w 195289"/>
                <a:gd name="connsiteY10" fmla="*/ 201717 h 201972"/>
                <a:gd name="connsiteX11" fmla="*/ 195290 w 195289"/>
                <a:gd name="connsiteY11" fmla="*/ 201717 h 20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5289" h="201972">
                  <a:moveTo>
                    <a:pt x="195290" y="92289"/>
                  </a:moveTo>
                  <a:cubicBezTo>
                    <a:pt x="195290" y="38403"/>
                    <a:pt x="186500" y="186"/>
                    <a:pt x="123696" y="186"/>
                  </a:cubicBezTo>
                  <a:cubicBezTo>
                    <a:pt x="100260" y="-1620"/>
                    <a:pt x="77783" y="9840"/>
                    <a:pt x="65479" y="29868"/>
                  </a:cubicBezTo>
                  <a:lnTo>
                    <a:pt x="65479" y="186"/>
                  </a:lnTo>
                  <a:lnTo>
                    <a:pt x="0" y="186"/>
                  </a:lnTo>
                  <a:lnTo>
                    <a:pt x="0" y="201972"/>
                  </a:lnTo>
                  <a:lnTo>
                    <a:pt x="65479" y="201972"/>
                  </a:lnTo>
                  <a:lnTo>
                    <a:pt x="65479" y="102990"/>
                  </a:lnTo>
                  <a:cubicBezTo>
                    <a:pt x="65479" y="76875"/>
                    <a:pt x="65479" y="52034"/>
                    <a:pt x="97708" y="52034"/>
                  </a:cubicBezTo>
                  <a:cubicBezTo>
                    <a:pt x="129938" y="52034"/>
                    <a:pt x="130193" y="77512"/>
                    <a:pt x="130193" y="104519"/>
                  </a:cubicBezTo>
                  <a:lnTo>
                    <a:pt x="130193" y="201717"/>
                  </a:lnTo>
                  <a:lnTo>
                    <a:pt x="195290" y="201717"/>
                  </a:ln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 21">
              <a:extLst>
                <a:ext uri="{FF2B5EF4-FFF2-40B4-BE49-F238E27FC236}">
                  <a16:creationId xmlns:a16="http://schemas.microsoft.com/office/drawing/2014/main" id="{C59C3BB4-7B81-224A-8C24-BC1FB5F55AC8}"/>
                </a:ext>
              </a:extLst>
            </p:cNvPr>
            <p:cNvSpPr/>
            <p:nvPr/>
          </p:nvSpPr>
          <p:spPr>
            <a:xfrm>
              <a:off x="1182063" y="4284478"/>
              <a:ext cx="71593" cy="201913"/>
            </a:xfrm>
            <a:custGeom>
              <a:avLst/>
              <a:gdLst>
                <a:gd name="connsiteX0" fmla="*/ 0 w 71593"/>
                <a:gd name="connsiteY0" fmla="*/ 0 h 201913"/>
                <a:gd name="connsiteX1" fmla="*/ 71593 w 71593"/>
                <a:gd name="connsiteY1" fmla="*/ 0 h 201913"/>
                <a:gd name="connsiteX2" fmla="*/ 71593 w 71593"/>
                <a:gd name="connsiteY2" fmla="*/ 201914 h 201913"/>
                <a:gd name="connsiteX3" fmla="*/ 0 w 71593"/>
                <a:gd name="connsiteY3" fmla="*/ 201914 h 20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93" h="201913">
                  <a:moveTo>
                    <a:pt x="0" y="0"/>
                  </a:moveTo>
                  <a:lnTo>
                    <a:pt x="71593" y="0"/>
                  </a:lnTo>
                  <a:lnTo>
                    <a:pt x="71593" y="201914"/>
                  </a:lnTo>
                  <a:lnTo>
                    <a:pt x="0" y="201914"/>
                  </a:ln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3" name="Graphic 6">
            <a:extLst>
              <a:ext uri="{FF2B5EF4-FFF2-40B4-BE49-F238E27FC236}">
                <a16:creationId xmlns:a16="http://schemas.microsoft.com/office/drawing/2014/main" id="{A460D29E-20B4-E944-B6EE-D5470CEB3905}"/>
              </a:ext>
            </a:extLst>
          </p:cNvPr>
          <p:cNvSpPr/>
          <p:nvPr userDrawn="1"/>
        </p:nvSpPr>
        <p:spPr>
          <a:xfrm>
            <a:off x="1808383" y="4258433"/>
            <a:ext cx="299546" cy="208729"/>
          </a:xfrm>
          <a:custGeom>
            <a:avLst/>
            <a:gdLst>
              <a:gd name="connsiteX0" fmla="*/ 117289 w 299546"/>
              <a:gd name="connsiteY0" fmla="*/ 153405 h 208729"/>
              <a:gd name="connsiteX1" fmla="*/ 117289 w 299546"/>
              <a:gd name="connsiteY1" fmla="*/ 55329 h 208729"/>
              <a:gd name="connsiteX2" fmla="*/ 208500 w 299546"/>
              <a:gd name="connsiteY2" fmla="*/ 104367 h 208729"/>
              <a:gd name="connsiteX3" fmla="*/ 287737 w 299546"/>
              <a:gd name="connsiteY3" fmla="*/ 26913 h 208729"/>
              <a:gd name="connsiteX4" fmla="*/ 260093 w 299546"/>
              <a:gd name="connsiteY4" fmla="*/ 6171 h 208729"/>
              <a:gd name="connsiteX5" fmla="*/ 150028 w 299546"/>
              <a:gd name="connsiteY5" fmla="*/ 176 h 208729"/>
              <a:gd name="connsiteX6" fmla="*/ 150028 w 299546"/>
              <a:gd name="connsiteY6" fmla="*/ 176 h 208729"/>
              <a:gd name="connsiteX7" fmla="*/ 39835 w 299546"/>
              <a:gd name="connsiteY7" fmla="*/ 6171 h 208729"/>
              <a:gd name="connsiteX8" fmla="*/ 12064 w 299546"/>
              <a:gd name="connsiteY8" fmla="*/ 26913 h 208729"/>
              <a:gd name="connsiteX9" fmla="*/ 217 w 299546"/>
              <a:gd name="connsiteY9" fmla="*/ 104367 h 208729"/>
              <a:gd name="connsiteX10" fmla="*/ 12064 w 299546"/>
              <a:gd name="connsiteY10" fmla="*/ 181820 h 208729"/>
              <a:gd name="connsiteX11" fmla="*/ 39835 w 299546"/>
              <a:gd name="connsiteY11" fmla="*/ 202562 h 208729"/>
              <a:gd name="connsiteX12" fmla="*/ 149773 w 299546"/>
              <a:gd name="connsiteY12" fmla="*/ 208557 h 208729"/>
              <a:gd name="connsiteX13" fmla="*/ 149773 w 299546"/>
              <a:gd name="connsiteY13" fmla="*/ 208557 h 208729"/>
              <a:gd name="connsiteX14" fmla="*/ 259839 w 299546"/>
              <a:gd name="connsiteY14" fmla="*/ 202562 h 208729"/>
              <a:gd name="connsiteX15" fmla="*/ 287482 w 299546"/>
              <a:gd name="connsiteY15" fmla="*/ 181820 h 208729"/>
              <a:gd name="connsiteX16" fmla="*/ 299330 w 299546"/>
              <a:gd name="connsiteY16" fmla="*/ 104367 h 208729"/>
              <a:gd name="connsiteX17" fmla="*/ 287482 w 299546"/>
              <a:gd name="connsiteY17" fmla="*/ 26913 h 20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9546" h="208729">
                <a:moveTo>
                  <a:pt x="117289" y="153405"/>
                </a:moveTo>
                <a:lnTo>
                  <a:pt x="117289" y="55329"/>
                </a:lnTo>
                <a:lnTo>
                  <a:pt x="208500" y="104367"/>
                </a:lnTo>
                <a:close/>
                <a:moveTo>
                  <a:pt x="287737" y="26913"/>
                </a:moveTo>
                <a:cubicBezTo>
                  <a:pt x="282115" y="16583"/>
                  <a:pt x="272045" y="9027"/>
                  <a:pt x="260093" y="6171"/>
                </a:cubicBezTo>
                <a:cubicBezTo>
                  <a:pt x="223637" y="1378"/>
                  <a:pt x="186828" y="-627"/>
                  <a:pt x="150028" y="176"/>
                </a:cubicBezTo>
                <a:lnTo>
                  <a:pt x="150028" y="176"/>
                </a:lnTo>
                <a:cubicBezTo>
                  <a:pt x="113185" y="-637"/>
                  <a:pt x="76333" y="1368"/>
                  <a:pt x="39835" y="6171"/>
                </a:cubicBezTo>
                <a:cubicBezTo>
                  <a:pt x="27828" y="8982"/>
                  <a:pt x="17701" y="16546"/>
                  <a:pt x="12064" y="26913"/>
                </a:cubicBezTo>
                <a:cubicBezTo>
                  <a:pt x="3004" y="51807"/>
                  <a:pt x="-1014" y="78079"/>
                  <a:pt x="217" y="104367"/>
                </a:cubicBezTo>
                <a:cubicBezTo>
                  <a:pt x="-1014" y="130655"/>
                  <a:pt x="3004" y="156927"/>
                  <a:pt x="12064" y="181820"/>
                </a:cubicBezTo>
                <a:cubicBezTo>
                  <a:pt x="17701" y="192187"/>
                  <a:pt x="27828" y="199751"/>
                  <a:pt x="39835" y="202562"/>
                </a:cubicBezTo>
                <a:cubicBezTo>
                  <a:pt x="76249" y="207353"/>
                  <a:pt x="113015" y="209357"/>
                  <a:pt x="149773" y="208557"/>
                </a:cubicBezTo>
                <a:lnTo>
                  <a:pt x="149773" y="208557"/>
                </a:lnTo>
                <a:cubicBezTo>
                  <a:pt x="186574" y="209360"/>
                  <a:pt x="223382" y="207355"/>
                  <a:pt x="259839" y="202562"/>
                </a:cubicBezTo>
                <a:cubicBezTo>
                  <a:pt x="271791" y="199706"/>
                  <a:pt x="281861" y="192150"/>
                  <a:pt x="287482" y="181820"/>
                </a:cubicBezTo>
                <a:cubicBezTo>
                  <a:pt x="296542" y="156927"/>
                  <a:pt x="300561" y="130655"/>
                  <a:pt x="299330" y="104367"/>
                </a:cubicBezTo>
                <a:cubicBezTo>
                  <a:pt x="300561" y="78079"/>
                  <a:pt x="296542" y="51807"/>
                  <a:pt x="287482" y="26913"/>
                </a:cubicBezTo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24" name="Graphic 4">
            <a:extLst>
              <a:ext uri="{FF2B5EF4-FFF2-40B4-BE49-F238E27FC236}">
                <a16:creationId xmlns:a16="http://schemas.microsoft.com/office/drawing/2014/main" id="{87149538-3DB8-A34C-BD05-739390E4CD98}"/>
              </a:ext>
            </a:extLst>
          </p:cNvPr>
          <p:cNvSpPr/>
          <p:nvPr userDrawn="1"/>
        </p:nvSpPr>
        <p:spPr>
          <a:xfrm>
            <a:off x="1296000" y="4226746"/>
            <a:ext cx="312406" cy="234775"/>
          </a:xfrm>
          <a:custGeom>
            <a:avLst/>
            <a:gdLst>
              <a:gd name="connsiteX0" fmla="*/ 312407 w 312406"/>
              <a:gd name="connsiteY0" fmla="*/ 27654 h 234775"/>
              <a:gd name="connsiteX1" fmla="*/ 275579 w 312406"/>
              <a:gd name="connsiteY1" fmla="*/ 36961 h 234775"/>
              <a:gd name="connsiteX2" fmla="*/ 303374 w 312406"/>
              <a:gd name="connsiteY2" fmla="*/ 4184 h 234775"/>
              <a:gd name="connsiteX3" fmla="*/ 262655 w 312406"/>
              <a:gd name="connsiteY3" fmla="*/ 18617 h 234775"/>
              <a:gd name="connsiteX4" fmla="*/ 213042 w 312406"/>
              <a:gd name="connsiteY4" fmla="*/ 3 h 234775"/>
              <a:gd name="connsiteX5" fmla="*/ 152858 w 312406"/>
              <a:gd name="connsiteY5" fmla="*/ 57313 h 234775"/>
              <a:gd name="connsiteX6" fmla="*/ 152868 w 312406"/>
              <a:gd name="connsiteY6" fmla="*/ 59082 h 234775"/>
              <a:gd name="connsiteX7" fmla="*/ 154536 w 312406"/>
              <a:gd name="connsiteY7" fmla="*/ 72570 h 234775"/>
              <a:gd name="connsiteX8" fmla="*/ 22791 w 312406"/>
              <a:gd name="connsiteY8" fmla="*/ 10524 h 234775"/>
              <a:gd name="connsiteX9" fmla="*/ 13897 w 312406"/>
              <a:gd name="connsiteY9" fmla="*/ 40468 h 234775"/>
              <a:gd name="connsiteX10" fmla="*/ 42664 w 312406"/>
              <a:gd name="connsiteY10" fmla="*/ 89566 h 234775"/>
              <a:gd name="connsiteX11" fmla="*/ 13897 w 312406"/>
              <a:gd name="connsiteY11" fmla="*/ 82147 h 234775"/>
              <a:gd name="connsiteX12" fmla="*/ 13897 w 312406"/>
              <a:gd name="connsiteY12" fmla="*/ 82956 h 234775"/>
              <a:gd name="connsiteX13" fmla="*/ 63927 w 312406"/>
              <a:gd name="connsiteY13" fmla="*/ 141091 h 234775"/>
              <a:gd name="connsiteX14" fmla="*/ 47111 w 312406"/>
              <a:gd name="connsiteY14" fmla="*/ 143250 h 234775"/>
              <a:gd name="connsiteX15" fmla="*/ 35021 w 312406"/>
              <a:gd name="connsiteY15" fmla="*/ 142171 h 234775"/>
              <a:gd name="connsiteX16" fmla="*/ 94917 w 312406"/>
              <a:gd name="connsiteY16" fmla="*/ 182636 h 234775"/>
              <a:gd name="connsiteX17" fmla="*/ 15287 w 312406"/>
              <a:gd name="connsiteY17" fmla="*/ 208668 h 234775"/>
              <a:gd name="connsiteX18" fmla="*/ 0 w 312406"/>
              <a:gd name="connsiteY18" fmla="*/ 207724 h 234775"/>
              <a:gd name="connsiteX19" fmla="*/ 99364 w 312406"/>
              <a:gd name="connsiteY19" fmla="*/ 234701 h 234775"/>
              <a:gd name="connsiteX20" fmla="*/ 279961 w 312406"/>
              <a:gd name="connsiteY20" fmla="*/ 69416 h 234775"/>
              <a:gd name="connsiteX21" fmla="*/ 280026 w 312406"/>
              <a:gd name="connsiteY21" fmla="*/ 66231 h 234775"/>
              <a:gd name="connsiteX22" fmla="*/ 280026 w 312406"/>
              <a:gd name="connsiteY22" fmla="*/ 58542 h 234775"/>
              <a:gd name="connsiteX23" fmla="*/ 311990 w 312406"/>
              <a:gd name="connsiteY23" fmla="*/ 27924 h 23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2406" h="234775">
                <a:moveTo>
                  <a:pt x="312407" y="27654"/>
                </a:moveTo>
                <a:cubicBezTo>
                  <a:pt x="300642" y="32421"/>
                  <a:pt x="288245" y="35554"/>
                  <a:pt x="275579" y="36961"/>
                </a:cubicBezTo>
                <a:cubicBezTo>
                  <a:pt x="288582" y="29611"/>
                  <a:pt x="298442" y="17983"/>
                  <a:pt x="303374" y="4184"/>
                </a:cubicBezTo>
                <a:cubicBezTo>
                  <a:pt x="290693" y="11098"/>
                  <a:pt x="276942" y="15972"/>
                  <a:pt x="262655" y="18617"/>
                </a:cubicBezTo>
                <a:cubicBezTo>
                  <a:pt x="249127" y="6562"/>
                  <a:pt x="231407" y="-86"/>
                  <a:pt x="213042" y="3"/>
                </a:cubicBezTo>
                <a:cubicBezTo>
                  <a:pt x="180118" y="-302"/>
                  <a:pt x="153172" y="25356"/>
                  <a:pt x="152858" y="57313"/>
                </a:cubicBezTo>
                <a:cubicBezTo>
                  <a:pt x="152852" y="57903"/>
                  <a:pt x="152855" y="58492"/>
                  <a:pt x="152868" y="59082"/>
                </a:cubicBezTo>
                <a:cubicBezTo>
                  <a:pt x="152858" y="63627"/>
                  <a:pt x="153418" y="68157"/>
                  <a:pt x="154536" y="72570"/>
                </a:cubicBezTo>
                <a:cubicBezTo>
                  <a:pt x="103638" y="70583"/>
                  <a:pt x="55897" y="48099"/>
                  <a:pt x="22791" y="10524"/>
                </a:cubicBezTo>
                <a:cubicBezTo>
                  <a:pt x="16994" y="19499"/>
                  <a:pt x="13912" y="29875"/>
                  <a:pt x="13897" y="40468"/>
                </a:cubicBezTo>
                <a:cubicBezTo>
                  <a:pt x="14179" y="60538"/>
                  <a:pt x="25037" y="79069"/>
                  <a:pt x="42664" y="89566"/>
                </a:cubicBezTo>
                <a:cubicBezTo>
                  <a:pt x="32615" y="89275"/>
                  <a:pt x="22770" y="86736"/>
                  <a:pt x="13897" y="82147"/>
                </a:cubicBezTo>
                <a:lnTo>
                  <a:pt x="13897" y="82956"/>
                </a:lnTo>
                <a:cubicBezTo>
                  <a:pt x="13897" y="111527"/>
                  <a:pt x="34961" y="136004"/>
                  <a:pt x="63927" y="141091"/>
                </a:cubicBezTo>
                <a:cubicBezTo>
                  <a:pt x="58440" y="142505"/>
                  <a:pt x="52788" y="143231"/>
                  <a:pt x="47111" y="143250"/>
                </a:cubicBezTo>
                <a:cubicBezTo>
                  <a:pt x="43056" y="143237"/>
                  <a:pt x="39010" y="142876"/>
                  <a:pt x="35021" y="142171"/>
                </a:cubicBezTo>
                <a:cubicBezTo>
                  <a:pt x="44246" y="166532"/>
                  <a:pt x="68176" y="182699"/>
                  <a:pt x="94917" y="182636"/>
                </a:cubicBezTo>
                <a:cubicBezTo>
                  <a:pt x="71974" y="199446"/>
                  <a:pt x="44033" y="208581"/>
                  <a:pt x="15287" y="208668"/>
                </a:cubicBezTo>
                <a:cubicBezTo>
                  <a:pt x="10177" y="208627"/>
                  <a:pt x="5074" y="208312"/>
                  <a:pt x="0" y="207724"/>
                </a:cubicBezTo>
                <a:cubicBezTo>
                  <a:pt x="29796" y="225723"/>
                  <a:pt x="64271" y="235083"/>
                  <a:pt x="99364" y="234701"/>
                </a:cubicBezTo>
                <a:cubicBezTo>
                  <a:pt x="196260" y="237463"/>
                  <a:pt x="277115" y="163462"/>
                  <a:pt x="279961" y="69416"/>
                </a:cubicBezTo>
                <a:cubicBezTo>
                  <a:pt x="279993" y="68355"/>
                  <a:pt x="280015" y="67293"/>
                  <a:pt x="280026" y="66231"/>
                </a:cubicBezTo>
                <a:cubicBezTo>
                  <a:pt x="280026" y="63668"/>
                  <a:pt x="280026" y="61105"/>
                  <a:pt x="280026" y="58542"/>
                </a:cubicBezTo>
                <a:cubicBezTo>
                  <a:pt x="292461" y="50249"/>
                  <a:pt x="303282" y="39882"/>
                  <a:pt x="311990" y="27924"/>
                </a:cubicBezTo>
              </a:path>
            </a:pathLst>
          </a:custGeom>
          <a:solidFill>
            <a:schemeClr val="tx2"/>
          </a:solidFill>
          <a:ln w="1385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BDA6BF4-3E0F-F340-A2F6-9884D3D7B139}"/>
              </a:ext>
            </a:extLst>
          </p:cNvPr>
          <p:cNvSpPr txBox="1"/>
          <p:nvPr userDrawn="1"/>
        </p:nvSpPr>
        <p:spPr>
          <a:xfrm>
            <a:off x="1296000" y="3835625"/>
            <a:ext cx="4039325" cy="25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nl-NL" sz="1600" b="0" noProof="1">
                <a:solidFill>
                  <a:schemeClr val="tx2"/>
                </a:solidFill>
                <a:latin typeface="+mj-lt"/>
              </a:rPr>
              <a:t>netwerkdigitaalerfgoed.nl</a:t>
            </a:r>
          </a:p>
        </p:txBody>
      </p:sp>
    </p:spTree>
    <p:extLst>
      <p:ext uri="{BB962C8B-B14F-4D97-AF65-F5344CB8AC3E}">
        <p14:creationId xmlns:p14="http://schemas.microsoft.com/office/powerpoint/2010/main" val="8553680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 blau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6364" y="1440000"/>
            <a:ext cx="6696000" cy="1368000"/>
          </a:xfrm>
        </p:spPr>
        <p:txBody>
          <a:bodyPr anchor="t" anchorCtr="0"/>
          <a:lstStyle>
            <a:lvl1pPr algn="l">
              <a:defRPr sz="4500" b="1" i="0">
                <a:solidFill>
                  <a:schemeClr val="bg1"/>
                </a:solidFill>
                <a:latin typeface="Kalam" panose="02000000000000000000" pitchFamily="2" charset="77"/>
                <a:cs typeface="Kalam" panose="02000000000000000000" pitchFamily="2" charset="77"/>
              </a:defRPr>
            </a:lvl1pPr>
          </a:lstStyle>
          <a:p>
            <a:r>
              <a:rPr lang="nl-NL" dirty="0"/>
              <a:t>Titelstijl van model bewerken</a:t>
            </a:r>
            <a:endParaRPr lang="en-US" dirty="0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91E61F9F-5E68-7848-BBEE-4B55DAF4226B}"/>
              </a:ext>
            </a:extLst>
          </p:cNvPr>
          <p:cNvGrpSpPr/>
          <p:nvPr/>
        </p:nvGrpSpPr>
        <p:grpSpPr>
          <a:xfrm>
            <a:off x="2361474" y="4180064"/>
            <a:ext cx="299495" cy="299749"/>
            <a:chOff x="1182062" y="4186642"/>
            <a:chExt cx="299495" cy="299749"/>
          </a:xfrm>
          <a:solidFill>
            <a:schemeClr val="bg1"/>
          </a:solidFill>
        </p:grpSpPr>
        <p:sp>
          <p:nvSpPr>
            <p:cNvPr id="11" name="Vrije vorm 10">
              <a:extLst>
                <a:ext uri="{FF2B5EF4-FFF2-40B4-BE49-F238E27FC236}">
                  <a16:creationId xmlns:a16="http://schemas.microsoft.com/office/drawing/2014/main" id="{E84B0BC2-C7E5-7447-A568-4663D989545B}"/>
                </a:ext>
              </a:extLst>
            </p:cNvPr>
            <p:cNvSpPr/>
            <p:nvPr/>
          </p:nvSpPr>
          <p:spPr>
            <a:xfrm>
              <a:off x="1182062" y="4186642"/>
              <a:ext cx="71593" cy="71593"/>
            </a:xfrm>
            <a:custGeom>
              <a:avLst/>
              <a:gdLst>
                <a:gd name="connsiteX0" fmla="*/ 35797 w 71593"/>
                <a:gd name="connsiteY0" fmla="*/ 71593 h 71593"/>
                <a:gd name="connsiteX1" fmla="*/ 71593 w 71593"/>
                <a:gd name="connsiteY1" fmla="*/ 35796 h 71593"/>
                <a:gd name="connsiteX2" fmla="*/ 35796 w 71593"/>
                <a:gd name="connsiteY2" fmla="*/ 0 h 71593"/>
                <a:gd name="connsiteX3" fmla="*/ 0 w 71593"/>
                <a:gd name="connsiteY3" fmla="*/ 35797 h 71593"/>
                <a:gd name="connsiteX4" fmla="*/ 0 w 71593"/>
                <a:gd name="connsiteY4" fmla="*/ 35924 h 71593"/>
                <a:gd name="connsiteX5" fmla="*/ 35669 w 71593"/>
                <a:gd name="connsiteY5" fmla="*/ 71594 h 71593"/>
                <a:gd name="connsiteX6" fmla="*/ 35797 w 71593"/>
                <a:gd name="connsiteY6" fmla="*/ 71593 h 71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93" h="71593">
                  <a:moveTo>
                    <a:pt x="35797" y="71593"/>
                  </a:moveTo>
                  <a:cubicBezTo>
                    <a:pt x="55567" y="71593"/>
                    <a:pt x="71594" y="55566"/>
                    <a:pt x="71593" y="35796"/>
                  </a:cubicBezTo>
                  <a:cubicBezTo>
                    <a:pt x="71593" y="16027"/>
                    <a:pt x="55566" y="0"/>
                    <a:pt x="35796" y="0"/>
                  </a:cubicBezTo>
                  <a:cubicBezTo>
                    <a:pt x="16027" y="0"/>
                    <a:pt x="0" y="16027"/>
                    <a:pt x="0" y="35797"/>
                  </a:cubicBezTo>
                  <a:cubicBezTo>
                    <a:pt x="0" y="35839"/>
                    <a:pt x="0" y="35882"/>
                    <a:pt x="0" y="35924"/>
                  </a:cubicBezTo>
                  <a:cubicBezTo>
                    <a:pt x="0" y="55624"/>
                    <a:pt x="15970" y="71594"/>
                    <a:pt x="35669" y="71594"/>
                  </a:cubicBezTo>
                  <a:cubicBezTo>
                    <a:pt x="35712" y="71594"/>
                    <a:pt x="35754" y="71594"/>
                    <a:pt x="35797" y="71593"/>
                  </a:cubicBezTo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 11">
              <a:extLst>
                <a:ext uri="{FF2B5EF4-FFF2-40B4-BE49-F238E27FC236}">
                  <a16:creationId xmlns:a16="http://schemas.microsoft.com/office/drawing/2014/main" id="{F4534292-BC6A-A644-9ABA-1E37C3B8C979}"/>
                </a:ext>
              </a:extLst>
            </p:cNvPr>
            <p:cNvSpPr/>
            <p:nvPr/>
          </p:nvSpPr>
          <p:spPr>
            <a:xfrm>
              <a:off x="1286268" y="4284292"/>
              <a:ext cx="195289" cy="201972"/>
            </a:xfrm>
            <a:custGeom>
              <a:avLst/>
              <a:gdLst>
                <a:gd name="connsiteX0" fmla="*/ 195290 w 195289"/>
                <a:gd name="connsiteY0" fmla="*/ 92289 h 201972"/>
                <a:gd name="connsiteX1" fmla="*/ 123696 w 195289"/>
                <a:gd name="connsiteY1" fmla="*/ 186 h 201972"/>
                <a:gd name="connsiteX2" fmla="*/ 65479 w 195289"/>
                <a:gd name="connsiteY2" fmla="*/ 29868 h 201972"/>
                <a:gd name="connsiteX3" fmla="*/ 65479 w 195289"/>
                <a:gd name="connsiteY3" fmla="*/ 186 h 201972"/>
                <a:gd name="connsiteX4" fmla="*/ 0 w 195289"/>
                <a:gd name="connsiteY4" fmla="*/ 186 h 201972"/>
                <a:gd name="connsiteX5" fmla="*/ 0 w 195289"/>
                <a:gd name="connsiteY5" fmla="*/ 201972 h 201972"/>
                <a:gd name="connsiteX6" fmla="*/ 65479 w 195289"/>
                <a:gd name="connsiteY6" fmla="*/ 201972 h 201972"/>
                <a:gd name="connsiteX7" fmla="*/ 65479 w 195289"/>
                <a:gd name="connsiteY7" fmla="*/ 102990 h 201972"/>
                <a:gd name="connsiteX8" fmla="*/ 97708 w 195289"/>
                <a:gd name="connsiteY8" fmla="*/ 52034 h 201972"/>
                <a:gd name="connsiteX9" fmla="*/ 130193 w 195289"/>
                <a:gd name="connsiteY9" fmla="*/ 104519 h 201972"/>
                <a:gd name="connsiteX10" fmla="*/ 130193 w 195289"/>
                <a:gd name="connsiteY10" fmla="*/ 201717 h 201972"/>
                <a:gd name="connsiteX11" fmla="*/ 195290 w 195289"/>
                <a:gd name="connsiteY11" fmla="*/ 201717 h 20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5289" h="201972">
                  <a:moveTo>
                    <a:pt x="195290" y="92289"/>
                  </a:moveTo>
                  <a:cubicBezTo>
                    <a:pt x="195290" y="38403"/>
                    <a:pt x="186500" y="186"/>
                    <a:pt x="123696" y="186"/>
                  </a:cubicBezTo>
                  <a:cubicBezTo>
                    <a:pt x="100260" y="-1620"/>
                    <a:pt x="77783" y="9840"/>
                    <a:pt x="65479" y="29868"/>
                  </a:cubicBezTo>
                  <a:lnTo>
                    <a:pt x="65479" y="186"/>
                  </a:lnTo>
                  <a:lnTo>
                    <a:pt x="0" y="186"/>
                  </a:lnTo>
                  <a:lnTo>
                    <a:pt x="0" y="201972"/>
                  </a:lnTo>
                  <a:lnTo>
                    <a:pt x="65479" y="201972"/>
                  </a:lnTo>
                  <a:lnTo>
                    <a:pt x="65479" y="102990"/>
                  </a:lnTo>
                  <a:cubicBezTo>
                    <a:pt x="65479" y="76875"/>
                    <a:pt x="65479" y="52034"/>
                    <a:pt x="97708" y="52034"/>
                  </a:cubicBezTo>
                  <a:cubicBezTo>
                    <a:pt x="129938" y="52034"/>
                    <a:pt x="130193" y="77512"/>
                    <a:pt x="130193" y="104519"/>
                  </a:cubicBezTo>
                  <a:lnTo>
                    <a:pt x="130193" y="201717"/>
                  </a:lnTo>
                  <a:lnTo>
                    <a:pt x="195290" y="201717"/>
                  </a:ln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 12">
              <a:extLst>
                <a:ext uri="{FF2B5EF4-FFF2-40B4-BE49-F238E27FC236}">
                  <a16:creationId xmlns:a16="http://schemas.microsoft.com/office/drawing/2014/main" id="{2C981160-5455-1441-B26B-AAD94F788963}"/>
                </a:ext>
              </a:extLst>
            </p:cNvPr>
            <p:cNvSpPr/>
            <p:nvPr/>
          </p:nvSpPr>
          <p:spPr>
            <a:xfrm>
              <a:off x="1182063" y="4284478"/>
              <a:ext cx="71593" cy="201913"/>
            </a:xfrm>
            <a:custGeom>
              <a:avLst/>
              <a:gdLst>
                <a:gd name="connsiteX0" fmla="*/ 0 w 71593"/>
                <a:gd name="connsiteY0" fmla="*/ 0 h 201913"/>
                <a:gd name="connsiteX1" fmla="*/ 71593 w 71593"/>
                <a:gd name="connsiteY1" fmla="*/ 0 h 201913"/>
                <a:gd name="connsiteX2" fmla="*/ 71593 w 71593"/>
                <a:gd name="connsiteY2" fmla="*/ 201914 h 201913"/>
                <a:gd name="connsiteX3" fmla="*/ 0 w 71593"/>
                <a:gd name="connsiteY3" fmla="*/ 201914 h 20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93" h="201913">
                  <a:moveTo>
                    <a:pt x="0" y="0"/>
                  </a:moveTo>
                  <a:lnTo>
                    <a:pt x="71593" y="0"/>
                  </a:lnTo>
                  <a:lnTo>
                    <a:pt x="71593" y="201914"/>
                  </a:lnTo>
                  <a:lnTo>
                    <a:pt x="0" y="201914"/>
                  </a:ln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4" name="Graphic 6">
            <a:extLst>
              <a:ext uri="{FF2B5EF4-FFF2-40B4-BE49-F238E27FC236}">
                <a16:creationId xmlns:a16="http://schemas.microsoft.com/office/drawing/2014/main" id="{7953840B-B901-1F41-8725-4191CAF618C9}"/>
              </a:ext>
            </a:extLst>
          </p:cNvPr>
          <p:cNvSpPr/>
          <p:nvPr/>
        </p:nvSpPr>
        <p:spPr>
          <a:xfrm>
            <a:off x="1808383" y="4258433"/>
            <a:ext cx="299546" cy="208729"/>
          </a:xfrm>
          <a:custGeom>
            <a:avLst/>
            <a:gdLst>
              <a:gd name="connsiteX0" fmla="*/ 117289 w 299546"/>
              <a:gd name="connsiteY0" fmla="*/ 153405 h 208729"/>
              <a:gd name="connsiteX1" fmla="*/ 117289 w 299546"/>
              <a:gd name="connsiteY1" fmla="*/ 55329 h 208729"/>
              <a:gd name="connsiteX2" fmla="*/ 208500 w 299546"/>
              <a:gd name="connsiteY2" fmla="*/ 104367 h 208729"/>
              <a:gd name="connsiteX3" fmla="*/ 287737 w 299546"/>
              <a:gd name="connsiteY3" fmla="*/ 26913 h 208729"/>
              <a:gd name="connsiteX4" fmla="*/ 260093 w 299546"/>
              <a:gd name="connsiteY4" fmla="*/ 6171 h 208729"/>
              <a:gd name="connsiteX5" fmla="*/ 150028 w 299546"/>
              <a:gd name="connsiteY5" fmla="*/ 176 h 208729"/>
              <a:gd name="connsiteX6" fmla="*/ 150028 w 299546"/>
              <a:gd name="connsiteY6" fmla="*/ 176 h 208729"/>
              <a:gd name="connsiteX7" fmla="*/ 39835 w 299546"/>
              <a:gd name="connsiteY7" fmla="*/ 6171 h 208729"/>
              <a:gd name="connsiteX8" fmla="*/ 12064 w 299546"/>
              <a:gd name="connsiteY8" fmla="*/ 26913 h 208729"/>
              <a:gd name="connsiteX9" fmla="*/ 217 w 299546"/>
              <a:gd name="connsiteY9" fmla="*/ 104367 h 208729"/>
              <a:gd name="connsiteX10" fmla="*/ 12064 w 299546"/>
              <a:gd name="connsiteY10" fmla="*/ 181820 h 208729"/>
              <a:gd name="connsiteX11" fmla="*/ 39835 w 299546"/>
              <a:gd name="connsiteY11" fmla="*/ 202562 h 208729"/>
              <a:gd name="connsiteX12" fmla="*/ 149773 w 299546"/>
              <a:gd name="connsiteY12" fmla="*/ 208557 h 208729"/>
              <a:gd name="connsiteX13" fmla="*/ 149773 w 299546"/>
              <a:gd name="connsiteY13" fmla="*/ 208557 h 208729"/>
              <a:gd name="connsiteX14" fmla="*/ 259839 w 299546"/>
              <a:gd name="connsiteY14" fmla="*/ 202562 h 208729"/>
              <a:gd name="connsiteX15" fmla="*/ 287482 w 299546"/>
              <a:gd name="connsiteY15" fmla="*/ 181820 h 208729"/>
              <a:gd name="connsiteX16" fmla="*/ 299330 w 299546"/>
              <a:gd name="connsiteY16" fmla="*/ 104367 h 208729"/>
              <a:gd name="connsiteX17" fmla="*/ 287482 w 299546"/>
              <a:gd name="connsiteY17" fmla="*/ 26913 h 20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9546" h="208729">
                <a:moveTo>
                  <a:pt x="117289" y="153405"/>
                </a:moveTo>
                <a:lnTo>
                  <a:pt x="117289" y="55329"/>
                </a:lnTo>
                <a:lnTo>
                  <a:pt x="208500" y="104367"/>
                </a:lnTo>
                <a:close/>
                <a:moveTo>
                  <a:pt x="287737" y="26913"/>
                </a:moveTo>
                <a:cubicBezTo>
                  <a:pt x="282115" y="16583"/>
                  <a:pt x="272045" y="9027"/>
                  <a:pt x="260093" y="6171"/>
                </a:cubicBezTo>
                <a:cubicBezTo>
                  <a:pt x="223637" y="1378"/>
                  <a:pt x="186828" y="-627"/>
                  <a:pt x="150028" y="176"/>
                </a:cubicBezTo>
                <a:lnTo>
                  <a:pt x="150028" y="176"/>
                </a:lnTo>
                <a:cubicBezTo>
                  <a:pt x="113185" y="-637"/>
                  <a:pt x="76333" y="1368"/>
                  <a:pt x="39835" y="6171"/>
                </a:cubicBezTo>
                <a:cubicBezTo>
                  <a:pt x="27828" y="8982"/>
                  <a:pt x="17701" y="16546"/>
                  <a:pt x="12064" y="26913"/>
                </a:cubicBezTo>
                <a:cubicBezTo>
                  <a:pt x="3004" y="51807"/>
                  <a:pt x="-1014" y="78079"/>
                  <a:pt x="217" y="104367"/>
                </a:cubicBezTo>
                <a:cubicBezTo>
                  <a:pt x="-1014" y="130655"/>
                  <a:pt x="3004" y="156927"/>
                  <a:pt x="12064" y="181820"/>
                </a:cubicBezTo>
                <a:cubicBezTo>
                  <a:pt x="17701" y="192187"/>
                  <a:pt x="27828" y="199751"/>
                  <a:pt x="39835" y="202562"/>
                </a:cubicBezTo>
                <a:cubicBezTo>
                  <a:pt x="76249" y="207353"/>
                  <a:pt x="113015" y="209357"/>
                  <a:pt x="149773" y="208557"/>
                </a:cubicBezTo>
                <a:lnTo>
                  <a:pt x="149773" y="208557"/>
                </a:lnTo>
                <a:cubicBezTo>
                  <a:pt x="186574" y="209360"/>
                  <a:pt x="223382" y="207355"/>
                  <a:pt x="259839" y="202562"/>
                </a:cubicBezTo>
                <a:cubicBezTo>
                  <a:pt x="271791" y="199706"/>
                  <a:pt x="281861" y="192150"/>
                  <a:pt x="287482" y="181820"/>
                </a:cubicBezTo>
                <a:cubicBezTo>
                  <a:pt x="296542" y="156927"/>
                  <a:pt x="300561" y="130655"/>
                  <a:pt x="299330" y="104367"/>
                </a:cubicBezTo>
                <a:cubicBezTo>
                  <a:pt x="300561" y="78079"/>
                  <a:pt x="296542" y="51807"/>
                  <a:pt x="287482" y="26913"/>
                </a:cubicBezTo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5" name="Graphic 4">
            <a:extLst>
              <a:ext uri="{FF2B5EF4-FFF2-40B4-BE49-F238E27FC236}">
                <a16:creationId xmlns:a16="http://schemas.microsoft.com/office/drawing/2014/main" id="{118331EC-3EA4-0746-9D2D-02C07F64E16E}"/>
              </a:ext>
            </a:extLst>
          </p:cNvPr>
          <p:cNvSpPr/>
          <p:nvPr/>
        </p:nvSpPr>
        <p:spPr>
          <a:xfrm>
            <a:off x="1296000" y="4226746"/>
            <a:ext cx="312406" cy="234775"/>
          </a:xfrm>
          <a:custGeom>
            <a:avLst/>
            <a:gdLst>
              <a:gd name="connsiteX0" fmla="*/ 312407 w 312406"/>
              <a:gd name="connsiteY0" fmla="*/ 27654 h 234775"/>
              <a:gd name="connsiteX1" fmla="*/ 275579 w 312406"/>
              <a:gd name="connsiteY1" fmla="*/ 36961 h 234775"/>
              <a:gd name="connsiteX2" fmla="*/ 303374 w 312406"/>
              <a:gd name="connsiteY2" fmla="*/ 4184 h 234775"/>
              <a:gd name="connsiteX3" fmla="*/ 262655 w 312406"/>
              <a:gd name="connsiteY3" fmla="*/ 18617 h 234775"/>
              <a:gd name="connsiteX4" fmla="*/ 213042 w 312406"/>
              <a:gd name="connsiteY4" fmla="*/ 3 h 234775"/>
              <a:gd name="connsiteX5" fmla="*/ 152858 w 312406"/>
              <a:gd name="connsiteY5" fmla="*/ 57313 h 234775"/>
              <a:gd name="connsiteX6" fmla="*/ 152868 w 312406"/>
              <a:gd name="connsiteY6" fmla="*/ 59082 h 234775"/>
              <a:gd name="connsiteX7" fmla="*/ 154536 w 312406"/>
              <a:gd name="connsiteY7" fmla="*/ 72570 h 234775"/>
              <a:gd name="connsiteX8" fmla="*/ 22791 w 312406"/>
              <a:gd name="connsiteY8" fmla="*/ 10524 h 234775"/>
              <a:gd name="connsiteX9" fmla="*/ 13897 w 312406"/>
              <a:gd name="connsiteY9" fmla="*/ 40468 h 234775"/>
              <a:gd name="connsiteX10" fmla="*/ 42664 w 312406"/>
              <a:gd name="connsiteY10" fmla="*/ 89566 h 234775"/>
              <a:gd name="connsiteX11" fmla="*/ 13897 w 312406"/>
              <a:gd name="connsiteY11" fmla="*/ 82147 h 234775"/>
              <a:gd name="connsiteX12" fmla="*/ 13897 w 312406"/>
              <a:gd name="connsiteY12" fmla="*/ 82956 h 234775"/>
              <a:gd name="connsiteX13" fmla="*/ 63927 w 312406"/>
              <a:gd name="connsiteY13" fmla="*/ 141091 h 234775"/>
              <a:gd name="connsiteX14" fmla="*/ 47111 w 312406"/>
              <a:gd name="connsiteY14" fmla="*/ 143250 h 234775"/>
              <a:gd name="connsiteX15" fmla="*/ 35021 w 312406"/>
              <a:gd name="connsiteY15" fmla="*/ 142171 h 234775"/>
              <a:gd name="connsiteX16" fmla="*/ 94917 w 312406"/>
              <a:gd name="connsiteY16" fmla="*/ 182636 h 234775"/>
              <a:gd name="connsiteX17" fmla="*/ 15287 w 312406"/>
              <a:gd name="connsiteY17" fmla="*/ 208668 h 234775"/>
              <a:gd name="connsiteX18" fmla="*/ 0 w 312406"/>
              <a:gd name="connsiteY18" fmla="*/ 207724 h 234775"/>
              <a:gd name="connsiteX19" fmla="*/ 99364 w 312406"/>
              <a:gd name="connsiteY19" fmla="*/ 234701 h 234775"/>
              <a:gd name="connsiteX20" fmla="*/ 279961 w 312406"/>
              <a:gd name="connsiteY20" fmla="*/ 69416 h 234775"/>
              <a:gd name="connsiteX21" fmla="*/ 280026 w 312406"/>
              <a:gd name="connsiteY21" fmla="*/ 66231 h 234775"/>
              <a:gd name="connsiteX22" fmla="*/ 280026 w 312406"/>
              <a:gd name="connsiteY22" fmla="*/ 58542 h 234775"/>
              <a:gd name="connsiteX23" fmla="*/ 311990 w 312406"/>
              <a:gd name="connsiteY23" fmla="*/ 27924 h 23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2406" h="234775">
                <a:moveTo>
                  <a:pt x="312407" y="27654"/>
                </a:moveTo>
                <a:cubicBezTo>
                  <a:pt x="300642" y="32421"/>
                  <a:pt x="288245" y="35554"/>
                  <a:pt x="275579" y="36961"/>
                </a:cubicBezTo>
                <a:cubicBezTo>
                  <a:pt x="288582" y="29611"/>
                  <a:pt x="298442" y="17983"/>
                  <a:pt x="303374" y="4184"/>
                </a:cubicBezTo>
                <a:cubicBezTo>
                  <a:pt x="290693" y="11098"/>
                  <a:pt x="276942" y="15972"/>
                  <a:pt x="262655" y="18617"/>
                </a:cubicBezTo>
                <a:cubicBezTo>
                  <a:pt x="249127" y="6562"/>
                  <a:pt x="231407" y="-86"/>
                  <a:pt x="213042" y="3"/>
                </a:cubicBezTo>
                <a:cubicBezTo>
                  <a:pt x="180118" y="-302"/>
                  <a:pt x="153172" y="25356"/>
                  <a:pt x="152858" y="57313"/>
                </a:cubicBezTo>
                <a:cubicBezTo>
                  <a:pt x="152852" y="57903"/>
                  <a:pt x="152855" y="58492"/>
                  <a:pt x="152868" y="59082"/>
                </a:cubicBezTo>
                <a:cubicBezTo>
                  <a:pt x="152858" y="63627"/>
                  <a:pt x="153418" y="68157"/>
                  <a:pt x="154536" y="72570"/>
                </a:cubicBezTo>
                <a:cubicBezTo>
                  <a:pt x="103638" y="70583"/>
                  <a:pt x="55897" y="48099"/>
                  <a:pt x="22791" y="10524"/>
                </a:cubicBezTo>
                <a:cubicBezTo>
                  <a:pt x="16994" y="19499"/>
                  <a:pt x="13912" y="29875"/>
                  <a:pt x="13897" y="40468"/>
                </a:cubicBezTo>
                <a:cubicBezTo>
                  <a:pt x="14179" y="60538"/>
                  <a:pt x="25037" y="79069"/>
                  <a:pt x="42664" y="89566"/>
                </a:cubicBezTo>
                <a:cubicBezTo>
                  <a:pt x="32615" y="89275"/>
                  <a:pt x="22770" y="86736"/>
                  <a:pt x="13897" y="82147"/>
                </a:cubicBezTo>
                <a:lnTo>
                  <a:pt x="13897" y="82956"/>
                </a:lnTo>
                <a:cubicBezTo>
                  <a:pt x="13897" y="111527"/>
                  <a:pt x="34961" y="136004"/>
                  <a:pt x="63927" y="141091"/>
                </a:cubicBezTo>
                <a:cubicBezTo>
                  <a:pt x="58440" y="142505"/>
                  <a:pt x="52788" y="143231"/>
                  <a:pt x="47111" y="143250"/>
                </a:cubicBezTo>
                <a:cubicBezTo>
                  <a:pt x="43056" y="143237"/>
                  <a:pt x="39010" y="142876"/>
                  <a:pt x="35021" y="142171"/>
                </a:cubicBezTo>
                <a:cubicBezTo>
                  <a:pt x="44246" y="166532"/>
                  <a:pt x="68176" y="182699"/>
                  <a:pt x="94917" y="182636"/>
                </a:cubicBezTo>
                <a:cubicBezTo>
                  <a:pt x="71974" y="199446"/>
                  <a:pt x="44033" y="208581"/>
                  <a:pt x="15287" y="208668"/>
                </a:cubicBezTo>
                <a:cubicBezTo>
                  <a:pt x="10177" y="208627"/>
                  <a:pt x="5074" y="208312"/>
                  <a:pt x="0" y="207724"/>
                </a:cubicBezTo>
                <a:cubicBezTo>
                  <a:pt x="29796" y="225723"/>
                  <a:pt x="64271" y="235083"/>
                  <a:pt x="99364" y="234701"/>
                </a:cubicBezTo>
                <a:cubicBezTo>
                  <a:pt x="196260" y="237463"/>
                  <a:pt x="277115" y="163462"/>
                  <a:pt x="279961" y="69416"/>
                </a:cubicBezTo>
                <a:cubicBezTo>
                  <a:pt x="279993" y="68355"/>
                  <a:pt x="280015" y="67293"/>
                  <a:pt x="280026" y="66231"/>
                </a:cubicBezTo>
                <a:cubicBezTo>
                  <a:pt x="280026" y="63668"/>
                  <a:pt x="280026" y="61105"/>
                  <a:pt x="280026" y="58542"/>
                </a:cubicBezTo>
                <a:cubicBezTo>
                  <a:pt x="292461" y="50249"/>
                  <a:pt x="303282" y="39882"/>
                  <a:pt x="311990" y="27924"/>
                </a:cubicBezTo>
              </a:path>
            </a:pathLst>
          </a:custGeom>
          <a:solidFill>
            <a:schemeClr val="bg1"/>
          </a:solidFill>
          <a:ln w="1385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B4E9887-C12F-2B4A-A58B-1B09781CB70A}"/>
              </a:ext>
            </a:extLst>
          </p:cNvPr>
          <p:cNvSpPr txBox="1"/>
          <p:nvPr userDrawn="1"/>
        </p:nvSpPr>
        <p:spPr>
          <a:xfrm>
            <a:off x="1296000" y="3835625"/>
            <a:ext cx="4039325" cy="25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nl-NL" sz="1600" b="0" noProof="1">
                <a:solidFill>
                  <a:schemeClr val="bg1"/>
                </a:solidFill>
                <a:latin typeface="+mj-lt"/>
              </a:rPr>
              <a:t>netwerkdigitaalerfgoed.nl</a:t>
            </a:r>
          </a:p>
        </p:txBody>
      </p:sp>
    </p:spTree>
    <p:extLst>
      <p:ext uri="{BB962C8B-B14F-4D97-AF65-F5344CB8AC3E}">
        <p14:creationId xmlns:p14="http://schemas.microsoft.com/office/powerpoint/2010/main" val="419080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object, klok&#10;&#10;Automatisch gegenereerde beschrijving">
            <a:extLst>
              <a:ext uri="{FF2B5EF4-FFF2-40B4-BE49-F238E27FC236}">
                <a16:creationId xmlns:a16="http://schemas.microsoft.com/office/drawing/2014/main" id="{8768C665-B780-9D4C-B565-2ACFF3F0B5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6364" y="1053296"/>
            <a:ext cx="6696000" cy="1368000"/>
          </a:xfrm>
        </p:spPr>
        <p:txBody>
          <a:bodyPr anchor="t" anchorCtr="0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96361" y="2736000"/>
            <a:ext cx="6696000" cy="756000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6361" y="4068000"/>
            <a:ext cx="2160000" cy="21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CFD2F0-EF60-464C-B7D7-A0E44E0B8B58}" type="datetimeFigureOut">
              <a:rPr lang="nl-NL" smtClean="0"/>
              <a:pPr/>
              <a:t>21-7-2026</a:t>
            </a:fld>
            <a:endParaRPr lang="nl-NL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F72A2B9-6C04-F445-896D-78F75851AEA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96361" y="3600001"/>
            <a:ext cx="6696000" cy="324000"/>
          </a:xfr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Naam presentator, functie, organisatie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5393C9E-D6F8-EF41-84BC-DCDDF6F672E9}"/>
              </a:ext>
            </a:extLst>
          </p:cNvPr>
          <p:cNvSpPr txBox="1"/>
          <p:nvPr userDrawn="1"/>
        </p:nvSpPr>
        <p:spPr>
          <a:xfrm>
            <a:off x="9223511" y="3485541"/>
            <a:ext cx="1622067" cy="1075500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72000" rIns="72000" bIns="108000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nl-NL" sz="1000" dirty="0">
                <a:solidFill>
                  <a:schemeClr val="bg1"/>
                </a:solidFill>
              </a:rPr>
              <a:t>Vervang de achtergrond afbeelding via functie: Achtergrond opmaken…  Opvulling met afbeelding of </a:t>
            </a:r>
            <a:r>
              <a:rPr lang="nl-NL" sz="1000" noProof="1">
                <a:solidFill>
                  <a:schemeClr val="bg1"/>
                </a:solidFill>
              </a:rPr>
              <a:t>bitmappatroon.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D64CF97-DAF6-1646-A7B1-3FF5264CB870}"/>
              </a:ext>
            </a:extLst>
          </p:cNvPr>
          <p:cNvSpPr txBox="1"/>
          <p:nvPr userDrawn="1"/>
        </p:nvSpPr>
        <p:spPr>
          <a:xfrm>
            <a:off x="9223511" y="4647700"/>
            <a:ext cx="1622067" cy="495800"/>
          </a:xfrm>
          <a:prstGeom prst="rect">
            <a:avLst/>
          </a:prstGeom>
          <a:solidFill>
            <a:schemeClr val="accent2"/>
          </a:solidFill>
        </p:spPr>
        <p:txBody>
          <a:bodyPr wrap="square" lIns="72000" tIns="72000" rIns="72000" bIns="108000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nl-NL" sz="1000" dirty="0">
                <a:solidFill>
                  <a:schemeClr val="bg1"/>
                </a:solidFill>
              </a:rPr>
              <a:t>Vermeld de bron en / of fotograaf links onderaan. 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3C1820-05CB-674A-93E1-DF4E1C9459C1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296361" y="4284000"/>
            <a:ext cx="1728000" cy="432000"/>
          </a:xfrm>
        </p:spPr>
        <p:txBody>
          <a:bodyPr anchor="b" anchorCtr="0"/>
          <a:lstStyle>
            <a:lvl1pPr marL="0" indent="0">
              <a:buNone/>
              <a:defRPr sz="700">
                <a:solidFill>
                  <a:schemeClr val="bg1">
                    <a:alpha val="70000"/>
                  </a:schemeClr>
                </a:solidFill>
                <a:latin typeface="+mn-lt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een bijschrift toe te voegen</a:t>
            </a:r>
          </a:p>
        </p:txBody>
      </p:sp>
    </p:spTree>
    <p:extLst>
      <p:ext uri="{BB962C8B-B14F-4D97-AF65-F5344CB8AC3E}">
        <p14:creationId xmlns:p14="http://schemas.microsoft.com/office/powerpoint/2010/main" val="3781318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36000" y="436728"/>
            <a:ext cx="5832000" cy="936000"/>
          </a:xfrm>
        </p:spPr>
        <p:txBody>
          <a:bodyPr/>
          <a:lstStyle/>
          <a:p>
            <a:r>
              <a:rPr lang="nl-NL" dirty="0"/>
              <a:t>Klik om een titel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6000" y="1512000"/>
            <a:ext cx="5832000" cy="30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E670B07-BD2F-514F-A7F3-5594CC4B73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60000" y="4536000"/>
            <a:ext cx="4953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0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36000" y="436728"/>
            <a:ext cx="5832000" cy="936000"/>
          </a:xfrm>
        </p:spPr>
        <p:txBody>
          <a:bodyPr/>
          <a:lstStyle/>
          <a:p>
            <a:r>
              <a:rPr lang="nl-NL" dirty="0"/>
              <a:t>Klik om een titel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6000" y="1800000"/>
            <a:ext cx="5832000" cy="2808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E670B07-BD2F-514F-A7F3-5594CC4B73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60000" y="4536000"/>
            <a:ext cx="495300" cy="60960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3C65652-E9BE-A040-8ABF-B0F9059C06B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6000" y="1512000"/>
            <a:ext cx="5832000" cy="288000"/>
          </a:xfrm>
        </p:spPr>
        <p:txBody>
          <a:bodyPr anchor="t" anchorCtr="0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een kop toe te voegen</a:t>
            </a:r>
          </a:p>
        </p:txBody>
      </p:sp>
    </p:spTree>
    <p:extLst>
      <p:ext uri="{BB962C8B-B14F-4D97-AF65-F5344CB8AC3E}">
        <p14:creationId xmlns:p14="http://schemas.microsoft.com/office/powerpoint/2010/main" val="3300402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36000" y="436728"/>
            <a:ext cx="5832000" cy="936000"/>
          </a:xfrm>
        </p:spPr>
        <p:txBody>
          <a:bodyPr/>
          <a:lstStyle/>
          <a:p>
            <a:r>
              <a:rPr lang="nl-NL" dirty="0"/>
              <a:t>Klik om een titel toe te voegen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4000" y="1512000"/>
            <a:ext cx="3384000" cy="30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39F642-2F2A-1E4B-A197-8EC5C47D2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000" y="1512000"/>
            <a:ext cx="3384000" cy="30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4AABD49-C011-714D-83C1-A089E5A66C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60000" y="4536000"/>
            <a:ext cx="4953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57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w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1944000"/>
            <a:ext cx="6696000" cy="1331089"/>
          </a:xfrm>
        </p:spPr>
        <p:txBody>
          <a:bodyPr anchor="ctr" anchorCtr="0"/>
          <a:lstStyle>
            <a:lvl1pPr>
              <a:defRPr sz="4500"/>
            </a:lvl1pPr>
          </a:lstStyle>
          <a:p>
            <a:r>
              <a:rPr lang="nl-NL" dirty="0"/>
              <a:t>Titel van een nieuw hoofdstuk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724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blau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8FAAFE5-E2CE-834A-AFFA-5D0903987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1944000"/>
            <a:ext cx="6696000" cy="1331089"/>
          </a:xfrm>
        </p:spPr>
        <p:txBody>
          <a:bodyPr anchor="ctr" anchorCtr="0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een nieuw hoofdstuk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8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6000" y="436728"/>
            <a:ext cx="7560000" cy="93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l-NL" dirty="0"/>
              <a:t>Titelstijl van </a:t>
            </a:r>
            <a:br>
              <a:rPr lang="nl-NL" dirty="0"/>
            </a:br>
            <a:r>
              <a:rPr lang="nl-NL" dirty="0"/>
              <a:t>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6000" y="1512000"/>
            <a:ext cx="7560000" cy="30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5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673" r:id="rId2"/>
    <p:sldLayoutId id="2147483693" r:id="rId3"/>
    <p:sldLayoutId id="2147483698" r:id="rId4"/>
    <p:sldLayoutId id="2147483674" r:id="rId5"/>
    <p:sldLayoutId id="2147483704" r:id="rId6"/>
    <p:sldLayoutId id="2147483676" r:id="rId7"/>
    <p:sldLayoutId id="2147483675" r:id="rId8"/>
    <p:sldLayoutId id="2147483708" r:id="rId9"/>
    <p:sldLayoutId id="2147483706" r:id="rId10"/>
    <p:sldLayoutId id="2147483710" r:id="rId11"/>
    <p:sldLayoutId id="2147483709" r:id="rId12"/>
    <p:sldLayoutId id="2147483712" r:id="rId13"/>
    <p:sldLayoutId id="2147483699" r:id="rId14"/>
    <p:sldLayoutId id="2147483681" r:id="rId15"/>
    <p:sldLayoutId id="2147483691" r:id="rId16"/>
    <p:sldLayoutId id="2147483690" r:id="rId17"/>
    <p:sldLayoutId id="2147483705" r:id="rId18"/>
    <p:sldLayoutId id="2147483707" r:id="rId19"/>
    <p:sldLayoutId id="2147483702" r:id="rId20"/>
    <p:sldLayoutId id="2147483682" r:id="rId21"/>
    <p:sldLayoutId id="2147483683" r:id="rId22"/>
    <p:sldLayoutId id="2147483685" r:id="rId23"/>
    <p:sldLayoutId id="2147483713" r:id="rId24"/>
    <p:sldLayoutId id="2147483684" r:id="rId25"/>
    <p:sldLayoutId id="2147483678" r:id="rId26"/>
    <p:sldLayoutId id="2147483679" r:id="rId27"/>
    <p:sldLayoutId id="2147483714" r:id="rId28"/>
    <p:sldLayoutId id="2147483694" r:id="rId29"/>
    <p:sldLayoutId id="2147483695" r:id="rId30"/>
    <p:sldLayoutId id="2147483697" r:id="rId31"/>
    <p:sldLayoutId id="2147483696" r:id="rId32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6858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6858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6858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6858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6858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refine.org/docs/manual/grelfunctions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2v2cz5n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termennetwerk.netwerkdigitaalerfgoed.nl/" TargetMode="External"/><Relationship Id="rId3" Type="http://schemas.openxmlformats.org/officeDocument/2006/relationships/hyperlink" Target="https://kubus.frl/openrefine/" TargetMode="External"/><Relationship Id="rId7" Type="http://schemas.openxmlformats.org/officeDocument/2006/relationships/hyperlink" Target="https://zenodo.org/records/15449327" TargetMode="External"/><Relationship Id="rId2" Type="http://schemas.openxmlformats.org/officeDocument/2006/relationships/hyperlink" Target="https://openrefine.org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Van%200%20naar%2011.000%20gematchte%20termen%20in%20anderhalf%20uur" TargetMode="External"/><Relationship Id="rId5" Type="http://schemas.openxmlformats.org/officeDocument/2006/relationships/hyperlink" Target="https://digitaalerfgoedcoach.online/online-leren-posts/openrefine/" TargetMode="External"/><Relationship Id="rId4" Type="http://schemas.openxmlformats.org/officeDocument/2006/relationships/hyperlink" Target="https://digitaalerfgoedcoach.onlin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ogo, Lettertype, Graphics, tekst&#10;&#10;Door AI gegenereerde inhoud is mogelijk onjuist.">
            <a:extLst>
              <a:ext uri="{FF2B5EF4-FFF2-40B4-BE49-F238E27FC236}">
                <a16:creationId xmlns:a16="http://schemas.microsoft.com/office/drawing/2014/main" id="{9E86B5EA-8106-C931-A07C-C4D029BE6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888" y="1921127"/>
            <a:ext cx="2266773" cy="160215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9F1A9C1-11D9-AA4F-27D6-615551CCCF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Introductie tot OpenRefine</a:t>
            </a:r>
            <a:endParaRPr lang="en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3300F8-DA2F-D92C-ACFC-0752106C6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6364" y="2810666"/>
            <a:ext cx="6696000" cy="1025178"/>
          </a:xfrm>
        </p:spPr>
        <p:txBody>
          <a:bodyPr/>
          <a:lstStyle/>
          <a:p>
            <a:r>
              <a:rPr lang="nl-NL" dirty="0"/>
              <a:t>Vivian van Slooten </a:t>
            </a:r>
          </a:p>
          <a:p>
            <a:r>
              <a:rPr lang="nl-NL" dirty="0"/>
              <a:t>Datacleaner Erfgoedplatform Overijssel </a:t>
            </a:r>
          </a:p>
          <a:p>
            <a:r>
              <a:rPr lang="nl-NL" dirty="0"/>
              <a:t> </a:t>
            </a:r>
            <a:endParaRPr lang="en-NL" dirty="0"/>
          </a:p>
        </p:txBody>
      </p:sp>
      <p:pic>
        <p:nvPicPr>
          <p:cNvPr id="6" name="Afbeelding 5" descr="Afbeelding met Elektrisch blauw, Kleurrijkheid, ontwerp&#10;&#10;Door AI gegenereerde inhoud is mogelijk onjuist.">
            <a:extLst>
              <a:ext uri="{FF2B5EF4-FFF2-40B4-BE49-F238E27FC236}">
                <a16:creationId xmlns:a16="http://schemas.microsoft.com/office/drawing/2014/main" id="{4157FBA8-4908-FA3C-0EEF-517016B38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803" y="1832361"/>
            <a:ext cx="539814" cy="577128"/>
          </a:xfrm>
          <a:prstGeom prst="rect">
            <a:avLst/>
          </a:prstGeom>
        </p:spPr>
      </p:pic>
      <p:pic>
        <p:nvPicPr>
          <p:cNvPr id="3" name="Afbeelding 2" descr="Afbeelding met tekst, symbool, Lettertype, logo&#10;&#10;Door AI gegenereerde inhoud is mogelijk onjuist.">
            <a:extLst>
              <a:ext uri="{FF2B5EF4-FFF2-40B4-BE49-F238E27FC236}">
                <a16:creationId xmlns:a16="http://schemas.microsoft.com/office/drawing/2014/main" id="{94C0FF9D-9C8F-0E1A-4B1F-5EBFFDDB2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079" y="3378394"/>
            <a:ext cx="1795140" cy="176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0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9C9AC7-BC2E-75D7-587F-A2B4252B6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000" y="436728"/>
            <a:ext cx="5832000" cy="936000"/>
          </a:xfrm>
        </p:spPr>
        <p:txBody>
          <a:bodyPr anchor="b">
            <a:normAutofit/>
          </a:bodyPr>
          <a:lstStyle/>
          <a:p>
            <a:r>
              <a:rPr lang="nl-NL" sz="2800"/>
              <a:t>Cluster &amp; Edit in OpenRefine 💎</a:t>
            </a:r>
            <a:br>
              <a:rPr lang="nl-NL" sz="2800"/>
            </a:br>
            <a:endParaRPr lang="en-NL" sz="280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A94DC4B-C876-6524-C71E-F834CEDF88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63" r="3089" b="-2"/>
          <a:stretch>
            <a:fillRect/>
          </a:stretch>
        </p:blipFill>
        <p:spPr>
          <a:xfrm>
            <a:off x="5856874" y="2786332"/>
            <a:ext cx="1991125" cy="1821668"/>
          </a:xfrm>
          <a:prstGeom prst="rect">
            <a:avLst/>
          </a:prstGeom>
          <a:noFill/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4762B6-9708-5BDF-C81B-80BF049ED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000" y="1164566"/>
            <a:ext cx="4920874" cy="3443434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6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600" dirty="0"/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nl-NL" sz="1600" dirty="0"/>
              <a:t>Herkent variaties zoals ‘Hermanus (Herman) Brood’, ‘Herman Brood’, ‘brood, Herman’, ‘Hermanus </a:t>
            </a:r>
            <a:r>
              <a:rPr lang="nl-NL" sz="1600" dirty="0" err="1"/>
              <a:t>Broodt</a:t>
            </a:r>
            <a:r>
              <a:rPr lang="nl-NL" sz="1600" dirty="0"/>
              <a:t>’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endParaRPr lang="nl-NL" sz="1600" dirty="0"/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nl-NL" sz="1600" dirty="0"/>
              <a:t>Biedt suggesties om deze te combineren</a:t>
            </a:r>
          </a:p>
          <a:p>
            <a:pPr marL="180000" lvl="1" indent="0">
              <a:lnSpc>
                <a:spcPct val="90000"/>
              </a:lnSpc>
              <a:spcAft>
                <a:spcPts val="600"/>
              </a:spcAft>
              <a:buNone/>
            </a:pPr>
            <a:endParaRPr lang="nl-NL" sz="1600" dirty="0"/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nl-NL" sz="1600" dirty="0"/>
              <a:t>Werkt o.b.v. algoritmes (bijv. </a:t>
            </a:r>
            <a:r>
              <a:rPr lang="nl-NL" sz="1600" dirty="0" err="1"/>
              <a:t>levenshtein</a:t>
            </a:r>
            <a:r>
              <a:rPr lang="nl-NL" sz="1600" dirty="0"/>
              <a:t>)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endParaRPr lang="nl-NL" sz="1600" dirty="0"/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nl-NL" sz="1600" dirty="0"/>
              <a:t>Handmatig bevestigen per cluster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NL" sz="1500" dirty="0"/>
          </a:p>
        </p:txBody>
      </p:sp>
    </p:spTree>
    <p:extLst>
      <p:ext uri="{BB962C8B-B14F-4D97-AF65-F5344CB8AC3E}">
        <p14:creationId xmlns:p14="http://schemas.microsoft.com/office/powerpoint/2010/main" val="2847543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kunst, zwart-wit&#10;&#10;Door AI gegenereerde inhoud is mogelijk onjuist.">
            <a:extLst>
              <a:ext uri="{FF2B5EF4-FFF2-40B4-BE49-F238E27FC236}">
                <a16:creationId xmlns:a16="http://schemas.microsoft.com/office/drawing/2014/main" id="{325CDC9C-73EF-4955-1459-34DB8ECB32D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4484574" y="692286"/>
            <a:ext cx="5194117" cy="529336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183CF33-1F09-70D0-24B2-6D9AE8889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99" y="436728"/>
            <a:ext cx="7644235" cy="936000"/>
          </a:xfrm>
        </p:spPr>
        <p:txBody>
          <a:bodyPr/>
          <a:lstStyle/>
          <a:p>
            <a:r>
              <a:rPr lang="nl-NL" dirty="0"/>
              <a:t>GREL en transformaties in OpenRefine</a:t>
            </a:r>
            <a:endParaRPr lang="en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F46A96-09C5-6D39-C212-60F122784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999" y="1512000"/>
            <a:ext cx="8097997" cy="3096000"/>
          </a:xfrm>
        </p:spPr>
        <p:txBody>
          <a:bodyPr/>
          <a:lstStyle/>
          <a:p>
            <a:pPr lvl="1"/>
            <a:endParaRPr lang="nl-NL" dirty="0"/>
          </a:p>
          <a:p>
            <a:pPr lvl="1"/>
            <a:endParaRPr lang="nl-NL" dirty="0"/>
          </a:p>
          <a:p>
            <a:pPr lvl="1"/>
            <a:r>
              <a:rPr lang="nl-NL" dirty="0"/>
              <a:t>Split kolommen </a:t>
            </a:r>
          </a:p>
          <a:p>
            <a:pPr lvl="1"/>
            <a:r>
              <a:rPr lang="nl-NL" dirty="0"/>
              <a:t>Combineer kolommen</a:t>
            </a:r>
          </a:p>
          <a:p>
            <a:pPr lvl="1"/>
            <a:r>
              <a:rPr lang="nl-NL" dirty="0"/>
              <a:t>Verwijder spaties </a:t>
            </a:r>
          </a:p>
          <a:p>
            <a:pPr lvl="1"/>
            <a:r>
              <a:rPr lang="nl-NL" dirty="0"/>
              <a:t>Verander HOOFDLETTERS </a:t>
            </a:r>
          </a:p>
          <a:p>
            <a:pPr lvl="1"/>
            <a:r>
              <a:rPr lang="nl-NL" dirty="0"/>
              <a:t>of kleine letters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lvl="1"/>
            <a:r>
              <a:rPr lang="nl-NL" dirty="0">
                <a:hlinkClick r:id="rId3"/>
              </a:rPr>
              <a:t>Ontwerp GREL-functies</a:t>
            </a:r>
            <a:r>
              <a:rPr lang="nl-NL" dirty="0"/>
              <a:t> </a:t>
            </a:r>
          </a:p>
          <a:p>
            <a:pPr lvl="1"/>
            <a:r>
              <a:rPr lang="nl-NL" dirty="0"/>
              <a:t>OpenRefine handleiding</a:t>
            </a:r>
          </a:p>
          <a:p>
            <a:pPr lvl="1"/>
            <a:r>
              <a:rPr lang="nl-NL" dirty="0"/>
              <a:t>Of vraag het aan AI! 🧠💻</a:t>
            </a:r>
          </a:p>
          <a:p>
            <a:pPr lvl="2"/>
            <a:endParaRPr lang="nl-NL" dirty="0"/>
          </a:p>
          <a:p>
            <a:pPr lvl="1"/>
            <a:endParaRPr lang="en-NL" dirty="0"/>
          </a:p>
        </p:txBody>
      </p:sp>
      <p:pic>
        <p:nvPicPr>
          <p:cNvPr id="7" name="Afbeelding 6" descr="Afbeelding met Elektrisch blauw, Kleurrijkheid, ontwerp&#10;&#10;Door AI gegenereerde inhoud is mogelijk onjuist.">
            <a:extLst>
              <a:ext uri="{FF2B5EF4-FFF2-40B4-BE49-F238E27FC236}">
                <a16:creationId xmlns:a16="http://schemas.microsoft.com/office/drawing/2014/main" id="{09E74C26-BCFB-F2CB-0924-13902F931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212" y="966120"/>
            <a:ext cx="380319" cy="40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15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E4829E-5CE2-2BF0-A955-76676C266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000" y="436728"/>
            <a:ext cx="5832000" cy="936000"/>
          </a:xfrm>
        </p:spPr>
        <p:txBody>
          <a:bodyPr anchor="b">
            <a:normAutofit/>
          </a:bodyPr>
          <a:lstStyle/>
          <a:p>
            <a:r>
              <a:rPr lang="nl-NL" dirty="0"/>
              <a:t>Reconciliatie in OpenRefine💎</a:t>
            </a:r>
            <a:endParaRPr lang="en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A9B8B8-0E34-BD7C-178E-14A9D03A8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4000" y="1512000"/>
            <a:ext cx="3384000" cy="3096000"/>
          </a:xfrm>
        </p:spPr>
        <p:txBody>
          <a:bodyPr anchor="t">
            <a:normAutofit/>
          </a:bodyPr>
          <a:lstStyle/>
          <a:p>
            <a:pPr lvl="1">
              <a:spcAft>
                <a:spcPts val="600"/>
              </a:spcAft>
            </a:pPr>
            <a:endParaRPr lang="nl-NL" sz="1700"/>
          </a:p>
          <a:p>
            <a:pPr lvl="1">
              <a:spcAft>
                <a:spcPts val="600"/>
              </a:spcAft>
            </a:pPr>
            <a:endParaRPr lang="nl-NL" sz="1700"/>
          </a:p>
          <a:p>
            <a:pPr lvl="1">
              <a:spcAft>
                <a:spcPts val="600"/>
              </a:spcAft>
            </a:pPr>
            <a:r>
              <a:rPr lang="nl-NL" sz="1700"/>
              <a:t>Koppelen aan externe databronnen (bijv. de AAT, of </a:t>
            </a:r>
            <a:r>
              <a:rPr lang="nl-NL" sz="1700" err="1"/>
              <a:t>RKDArtists</a:t>
            </a:r>
            <a:r>
              <a:rPr lang="nl-NL" sz="1700"/>
              <a:t>)</a:t>
            </a:r>
          </a:p>
          <a:p>
            <a:pPr lvl="1">
              <a:spcAft>
                <a:spcPts val="600"/>
              </a:spcAft>
            </a:pPr>
            <a:r>
              <a:rPr lang="nl-NL" sz="1700"/>
              <a:t>Voor makers, plaatsen, materialen, objectnamen</a:t>
            </a:r>
          </a:p>
          <a:p>
            <a:pPr lvl="1">
              <a:spcAft>
                <a:spcPts val="600"/>
              </a:spcAft>
            </a:pPr>
            <a:r>
              <a:rPr lang="nl-NL" sz="1700"/>
              <a:t>Niet alles is 100% automatisch!</a:t>
            </a:r>
          </a:p>
          <a:p>
            <a:pPr lvl="1">
              <a:spcAft>
                <a:spcPts val="600"/>
              </a:spcAft>
            </a:pPr>
            <a:r>
              <a:rPr lang="nl-NL" sz="1700"/>
              <a:t>Dit is geen magie, maar een voorstelmachine</a:t>
            </a:r>
          </a:p>
          <a:p>
            <a:pPr>
              <a:spcAft>
                <a:spcPts val="600"/>
              </a:spcAft>
            </a:pPr>
            <a:endParaRPr lang="en-NL" sz="1700"/>
          </a:p>
        </p:txBody>
      </p:sp>
      <p:pic>
        <p:nvPicPr>
          <p:cNvPr id="5" name="Afbeelding 4" descr="Afbeelding met cirkel, lijn, Kleurrijkheid&#10;&#10;Door AI gegenereerde inhoud is mogelijk onjuist.">
            <a:extLst>
              <a:ext uri="{FF2B5EF4-FFF2-40B4-BE49-F238E27FC236}">
                <a16:creationId xmlns:a16="http://schemas.microsoft.com/office/drawing/2014/main" id="{A194FD94-A8D0-6D6D-9AE9-AF3161A0E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000" y="1616542"/>
            <a:ext cx="3384000" cy="2886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2380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822343-DFF2-B734-431B-D925C2CE3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5999" y="2052000"/>
            <a:ext cx="2663411" cy="2556000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400" dirty="0"/>
              <a:t>Werk in kopie van data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400" dirty="0"/>
              <a:t>Maak tussentijds snapshots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400" dirty="0"/>
              <a:t>Noteer je stappen (voor documentatie)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400" dirty="0"/>
              <a:t>Gebruik consistenties in je organisatie (namenlijsten, thesauri)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NL" sz="11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3EB25DA-B083-7F21-524E-D8FEDBAE1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000" y="432000"/>
            <a:ext cx="2160000" cy="1512000"/>
          </a:xfrm>
        </p:spPr>
        <p:txBody>
          <a:bodyPr anchor="b">
            <a:normAutofit/>
          </a:bodyPr>
          <a:lstStyle/>
          <a:p>
            <a:r>
              <a:rPr lang="nl-NL" dirty="0"/>
              <a:t>Best </a:t>
            </a:r>
            <a:r>
              <a:rPr lang="nl-NL" dirty="0" err="1"/>
              <a:t>practices</a:t>
            </a:r>
            <a:endParaRPr lang="en-NL" dirty="0"/>
          </a:p>
        </p:txBody>
      </p:sp>
      <p:pic>
        <p:nvPicPr>
          <p:cNvPr id="5" name="Afbeelding 4" descr="Afbeelding met gloeilamp, licht&#10;&#10;Door AI gegenereerde inhoud is mogelijk onjuist.">
            <a:extLst>
              <a:ext uri="{FF2B5EF4-FFF2-40B4-BE49-F238E27FC236}">
                <a16:creationId xmlns:a16="http://schemas.microsoft.com/office/drawing/2014/main" id="{8414EF3F-901E-8C61-A829-A9F6C5F099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266" r="1095"/>
          <a:stretch>
            <a:fillRect/>
          </a:stretch>
        </p:blipFill>
        <p:spPr>
          <a:xfrm>
            <a:off x="3780000" y="468000"/>
            <a:ext cx="4392000" cy="4208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98646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D7190-94EF-C79A-9829-2C1739AA4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Frisse neus ⏸️👃 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578995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0C3B23-5502-A383-ABC2-B28A6141D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slag!🚀</a:t>
            </a:r>
            <a:endParaRPr lang="en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A5BA74A-00D9-510F-3664-8F1800CA5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361" y="2132526"/>
            <a:ext cx="821652" cy="87844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6709A01-D986-E3C6-BF00-EF2C59BF84F4}"/>
              </a:ext>
            </a:extLst>
          </p:cNvPr>
          <p:cNvSpPr txBox="1"/>
          <p:nvPr/>
        </p:nvSpPr>
        <p:spPr>
          <a:xfrm>
            <a:off x="2010562" y="3724083"/>
            <a:ext cx="4592625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nl-NL" sz="1800" dirty="0">
                <a:hlinkClick r:id="rId3"/>
              </a:rPr>
              <a:t>https://tinyurl.com/2v2cz5nf</a:t>
            </a:r>
            <a:r>
              <a:rPr lang="nl-NL" sz="1800" dirty="0"/>
              <a:t> </a:t>
            </a:r>
            <a:endParaRPr lang="en-NL" sz="1800" dirty="0" err="1"/>
          </a:p>
        </p:txBody>
      </p:sp>
      <p:pic>
        <p:nvPicPr>
          <p:cNvPr id="7" name="Afbeelding 6" descr="Afbeelding met patroon, plein, Symmetrie, kunst&#10;&#10;Door AI gegenereerde inhoud is mogelijk onjuist.">
            <a:extLst>
              <a:ext uri="{FF2B5EF4-FFF2-40B4-BE49-F238E27FC236}">
                <a16:creationId xmlns:a16="http://schemas.microsoft.com/office/drawing/2014/main" id="{DFF610C6-341A-3D39-E34B-EC8BCDBC6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662" y="3010974"/>
            <a:ext cx="1846776" cy="184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71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835777-35DD-1A02-89DF-0B986563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409" y="1944000"/>
            <a:ext cx="7251591" cy="1331089"/>
          </a:xfrm>
        </p:spPr>
        <p:txBody>
          <a:bodyPr/>
          <a:lstStyle/>
          <a:p>
            <a:pPr algn="ctr"/>
            <a:r>
              <a:rPr lang="nl-NL" dirty="0"/>
              <a:t>Wat kwamen we tegen?</a:t>
            </a:r>
            <a:br>
              <a:rPr lang="nl-NL" dirty="0"/>
            </a:br>
            <a:r>
              <a:rPr lang="nl-NL" dirty="0"/>
              <a:t>🕵️🔎💎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286164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74CA41-A24A-E298-8D7F-26C7DA48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lezen? </a:t>
            </a:r>
            <a:endParaRPr lang="en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B05D9D-07FB-6CDE-5A45-3EE342335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000" y="1512000"/>
            <a:ext cx="6413576" cy="3096000"/>
          </a:xfrm>
        </p:spPr>
        <p:txBody>
          <a:bodyPr/>
          <a:lstStyle/>
          <a:p>
            <a:pPr rtl="0" fontAlgn="base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1800" b="0" i="0" u="sng" strike="noStrike" dirty="0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2"/>
              </a:rPr>
              <a:t>OpenRefine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- OpenRefine informatie en download</a:t>
            </a:r>
          </a:p>
          <a:p>
            <a:r>
              <a:rPr lang="nl-NL" sz="1800" b="0" i="0" u="sng" strike="noStrike" dirty="0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Handleidingen OpenRefine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- Landschap Erfgoed Utrecht / NDE</a:t>
            </a:r>
          </a:p>
          <a:p>
            <a:r>
              <a:rPr lang="nl-NL" dirty="0" err="1">
                <a:solidFill>
                  <a:srgbClr val="000000"/>
                </a:solidFill>
                <a:latin typeface="Aptos" panose="020B0004020202020204" pitchFamily="34" charset="0"/>
                <a:hlinkClick r:id="rId4"/>
              </a:rPr>
              <a:t>Digitaalerfgoedcoach.online</a:t>
            </a:r>
            <a:r>
              <a:rPr lang="nl-NL" dirty="0">
                <a:solidFill>
                  <a:srgbClr val="000000"/>
                </a:solidFill>
                <a:latin typeface="Aptos" panose="020B0004020202020204" pitchFamily="34" charset="0"/>
                <a:hlinkClick r:id="rId4"/>
              </a:rPr>
              <a:t> </a:t>
            </a:r>
            <a:r>
              <a:rPr lang="nl-NL" dirty="0">
                <a:solidFill>
                  <a:srgbClr val="000000"/>
                </a:solidFill>
                <a:latin typeface="Aptos" panose="020B0004020202020204" pitchFamily="34" charset="0"/>
              </a:rPr>
              <a:t>– </a:t>
            </a:r>
            <a:r>
              <a:rPr lang="nl-NL" dirty="0">
                <a:solidFill>
                  <a:srgbClr val="000000"/>
                </a:solidFill>
                <a:latin typeface="Aptos" panose="020B0004020202020204" pitchFamily="34" charset="0"/>
                <a:hlinkClick r:id="rId5"/>
              </a:rPr>
              <a:t>OpenRefine</a:t>
            </a:r>
            <a:r>
              <a:rPr lang="nl-NL" dirty="0">
                <a:solidFill>
                  <a:srgbClr val="000000"/>
                </a:solidFill>
                <a:latin typeface="Aptos" panose="020B0004020202020204" pitchFamily="34" charset="0"/>
              </a:rPr>
              <a:t> </a:t>
            </a:r>
            <a:endParaRPr lang="nl-NL" sz="18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r>
              <a:rPr lang="nl-NL" dirty="0">
                <a:solidFill>
                  <a:srgbClr val="000000"/>
                </a:solidFill>
                <a:latin typeface="Aptos" panose="020B0004020202020204" pitchFamily="34" charset="0"/>
                <a:hlinkClick r:id="rId6"/>
              </a:rPr>
              <a:t>Van 0 naar 11.000 </a:t>
            </a:r>
            <a:r>
              <a:rPr lang="nl-NL" dirty="0" err="1">
                <a:solidFill>
                  <a:srgbClr val="000000"/>
                </a:solidFill>
                <a:latin typeface="Aptos" panose="020B0004020202020204" pitchFamily="34" charset="0"/>
                <a:hlinkClick r:id="rId6"/>
              </a:rPr>
              <a:t>gematchte</a:t>
            </a:r>
            <a:r>
              <a:rPr lang="nl-NL" dirty="0">
                <a:solidFill>
                  <a:srgbClr val="000000"/>
                </a:solidFill>
                <a:latin typeface="Aptos" panose="020B0004020202020204" pitchFamily="34" charset="0"/>
                <a:hlinkClick r:id="rId6"/>
              </a:rPr>
              <a:t> termen in anderhalf uur</a:t>
            </a:r>
            <a:r>
              <a:rPr lang="nl-NL" dirty="0">
                <a:solidFill>
                  <a:srgbClr val="000000"/>
                </a:solidFill>
                <a:latin typeface="Aptos" panose="020B0004020202020204" pitchFamily="34" charset="0"/>
              </a:rPr>
              <a:t> – NDE</a:t>
            </a:r>
          </a:p>
          <a:p>
            <a:r>
              <a:rPr lang="nl-NL" dirty="0">
                <a:solidFill>
                  <a:srgbClr val="000000"/>
                </a:solidFill>
                <a:latin typeface="Aptos" panose="020B0004020202020204" pitchFamily="34" charset="0"/>
                <a:hlinkClick r:id="rId7"/>
              </a:rPr>
              <a:t>Grip op je data </a:t>
            </a:r>
            <a:r>
              <a:rPr lang="nl-NL" dirty="0">
                <a:solidFill>
                  <a:srgbClr val="000000"/>
                </a:solidFill>
                <a:latin typeface="Aptos" panose="020B0004020202020204" pitchFamily="34" charset="0"/>
              </a:rPr>
              <a:t>– NDE </a:t>
            </a:r>
          </a:p>
          <a:p>
            <a:endParaRPr lang="nl-NL" sz="18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r>
              <a:rPr lang="nl-NL" sz="1800" b="0" i="0" u="sng" strike="noStrike" dirty="0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8"/>
              </a:rPr>
              <a:t>Termennetwerk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– NDE (reconciliatie)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2268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A5AC247-019C-0FE4-CA98-56C350A1A3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27" r="26085"/>
          <a:stretch>
            <a:fillRect/>
          </a:stretch>
        </p:blipFill>
        <p:spPr>
          <a:xfrm>
            <a:off x="5878800" y="10"/>
            <a:ext cx="3265200" cy="514349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0185DC-A725-61E5-87E4-24BD7017F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000" y="436728"/>
            <a:ext cx="4608000" cy="936000"/>
          </a:xfrm>
        </p:spPr>
        <p:txBody>
          <a:bodyPr anchor="b">
            <a:normAutofit/>
          </a:bodyPr>
          <a:lstStyle/>
          <a:p>
            <a:r>
              <a:rPr lang="nl-NL" dirty="0"/>
              <a:t>Planning </a:t>
            </a:r>
            <a:endParaRPr lang="en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19FBC4-B044-4427-9CD4-294A18F7A6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36000" y="1512000"/>
            <a:ext cx="4608000" cy="30240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 dirty="0"/>
              <a:t>14.00- 15.45: het verhaal, de theorie, wat kan er allemaal?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 dirty="0"/>
              <a:t>14.45-15.00: pauze, frisse neus, OpenRefine installeren, dataset downloaden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 dirty="0"/>
              <a:t>15.00- 15.45: aan de slag met OpenRefine 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nl-NL" sz="1500" dirty="0"/>
              <a:t>Gebruik je eigen dataset 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nl-NL" sz="1500" dirty="0"/>
              <a:t>Gebruik een </a:t>
            </a:r>
            <a:r>
              <a:rPr lang="nl-NL" sz="1500" dirty="0" err="1"/>
              <a:t>testset</a:t>
            </a:r>
            <a:r>
              <a:rPr lang="nl-NL" sz="1500" dirty="0"/>
              <a:t> </a:t>
            </a:r>
          </a:p>
          <a:p>
            <a:pPr marL="180000" lvl="1" indent="0">
              <a:lnSpc>
                <a:spcPct val="90000"/>
              </a:lnSpc>
              <a:spcAft>
                <a:spcPts val="600"/>
              </a:spcAft>
              <a:buNone/>
            </a:pPr>
            <a:endParaRPr lang="nl-NL" sz="15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 dirty="0"/>
              <a:t>15.45-16.00: Nabespreking, wat kwam je tegen, wat ging goed, met welke vragen zit je nog</a:t>
            </a:r>
          </a:p>
        </p:txBody>
      </p:sp>
    </p:spTree>
    <p:extLst>
      <p:ext uri="{BB962C8B-B14F-4D97-AF65-F5344CB8AC3E}">
        <p14:creationId xmlns:p14="http://schemas.microsoft.com/office/powerpoint/2010/main" val="2391395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3FADE4-B836-FD26-78B5-365C7AF2F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000" y="436728"/>
            <a:ext cx="5832000" cy="936000"/>
          </a:xfrm>
        </p:spPr>
        <p:txBody>
          <a:bodyPr anchor="b">
            <a:normAutofit/>
          </a:bodyPr>
          <a:lstStyle/>
          <a:p>
            <a:r>
              <a:rPr lang="nl-NL" dirty="0"/>
              <a:t>Leerdoelen	</a:t>
            </a:r>
            <a:endParaRPr lang="en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65B292-B842-E8F5-9D1C-6185CADC6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4000" y="1512000"/>
            <a:ext cx="3384000" cy="3096000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NL" sz="1500"/>
              <a:t>🔎 </a:t>
            </a:r>
            <a:r>
              <a:rPr lang="nl-NL" sz="1500" i="1"/>
              <a:t>Data verkennen &amp; begrijpen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nl-NL" sz="1500" i="1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NL" sz="1500"/>
              <a:t>🧼 </a:t>
            </a:r>
            <a:r>
              <a:rPr lang="nl-NL" sz="1500" i="1"/>
              <a:t>Opschonen &amp; structureren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nl-NL" sz="1500" i="1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NL" sz="1500"/>
              <a:t>🧠 </a:t>
            </a:r>
            <a:r>
              <a:rPr lang="nl-NL" sz="1500" i="1"/>
              <a:t>GREL toepassen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nl-NL" sz="1500" i="1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NL" sz="1500"/>
              <a:t>🌐 </a:t>
            </a:r>
            <a:r>
              <a:rPr lang="nl-NL" sz="1500" i="1"/>
              <a:t>Verrijken &amp; verbinden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nl-NL" sz="1500" i="1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NL" sz="1500"/>
              <a:t>🗂️ </a:t>
            </a:r>
            <a:r>
              <a:rPr lang="nl-NL" sz="1500" i="1"/>
              <a:t>Verantwoorde </a:t>
            </a:r>
            <a:r>
              <a:rPr lang="nl-NL" sz="1500" i="1" err="1"/>
              <a:t>datacleaning</a:t>
            </a:r>
            <a:endParaRPr lang="nl-NL" sz="1500" i="1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nl-NL" sz="1500" i="1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NL" sz="1500"/>
              <a:t>💪 </a:t>
            </a:r>
            <a:r>
              <a:rPr lang="nl-NL" sz="1500" i="1"/>
              <a:t>Zelf verder kunnen</a:t>
            </a:r>
            <a:endParaRPr lang="en-NL" sz="1500"/>
          </a:p>
        </p:txBody>
      </p:sp>
      <p:pic>
        <p:nvPicPr>
          <p:cNvPr id="5" name="Afbeelding 4" descr="Afbeelding met tekst, schermopname, overdekt, miniatuur&#10;&#10;Door AI gegenereerde inhoud is mogelijk onjuist.">
            <a:extLst>
              <a:ext uri="{FF2B5EF4-FFF2-40B4-BE49-F238E27FC236}">
                <a16:creationId xmlns:a16="http://schemas.microsoft.com/office/drawing/2014/main" id="{C0EBC51A-290E-FA69-90D8-055478A29C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956" r="19836" b="2"/>
          <a:stretch>
            <a:fillRect/>
          </a:stretch>
        </p:blipFill>
        <p:spPr>
          <a:xfrm>
            <a:off x="936000" y="1512000"/>
            <a:ext cx="3384000" cy="3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2437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A94423-ED20-E9BC-D387-A11D0B1B2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000" y="1944000"/>
            <a:ext cx="6696000" cy="1331089"/>
          </a:xfrm>
        </p:spPr>
        <p:txBody>
          <a:bodyPr/>
          <a:lstStyle/>
          <a:p>
            <a:r>
              <a:rPr lang="nl-NL" dirty="0"/>
              <a:t>Het verhaal 📖🧚‍♀️💎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51290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Graphics, cirkel, clipart&#10;&#10;Door AI gegenereerde inhoud is mogelijk onjuist.">
            <a:extLst>
              <a:ext uri="{FF2B5EF4-FFF2-40B4-BE49-F238E27FC236}">
                <a16:creationId xmlns:a16="http://schemas.microsoft.com/office/drawing/2014/main" id="{588CA98E-AFC7-72E7-28DE-8FC958DE5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00" y="1254561"/>
            <a:ext cx="4014000" cy="2635278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AFD4158-CA93-1E20-BEC2-CC02AC183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0" y="612000"/>
            <a:ext cx="3888000" cy="648000"/>
          </a:xfrm>
        </p:spPr>
        <p:txBody>
          <a:bodyPr anchor="b">
            <a:normAutofit/>
          </a:bodyPr>
          <a:lstStyle/>
          <a:p>
            <a:r>
              <a:rPr lang="nl-NL" dirty="0"/>
              <a:t>Wat is OpenRefine 💎     </a:t>
            </a:r>
            <a:endParaRPr lang="en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0DC864-618E-2FA5-8029-525FE3EAF65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0000" y="1512000"/>
            <a:ext cx="3888000" cy="30195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/>
              <a:t>Open-source tool voor </a:t>
            </a:r>
            <a:r>
              <a:rPr lang="nl-NL" sz="1500" err="1"/>
              <a:t>datacleaning</a:t>
            </a:r>
            <a:r>
              <a:rPr lang="nl-NL" sz="1500"/>
              <a:t>, transformatie en verrijking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5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/>
              <a:t>Vergelijkbaar met een microscoop voor je data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5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/>
              <a:t>Je kunt niks kapot maken — alles is lokaal en terug te draaien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5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/>
              <a:t>Ideaal voor erfgoeddata, vooral makers/plaatsen/datering</a:t>
            </a:r>
            <a:endParaRPr lang="en-NL" sz="150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4AF924E-6721-25B0-058A-184D0241C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80000" y="4536000"/>
            <a:ext cx="3888000" cy="216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9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verven, kunst, Menselijk gezicht, portret&#10;&#10;Door AI gegenereerde inhoud is mogelijk onjuist.">
            <a:extLst>
              <a:ext uri="{FF2B5EF4-FFF2-40B4-BE49-F238E27FC236}">
                <a16:creationId xmlns:a16="http://schemas.microsoft.com/office/drawing/2014/main" id="{671BF38C-AF7D-7EF8-DF5D-74E3B74E0D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1688"/>
          <a:stretch>
            <a:fillRect/>
          </a:stretch>
        </p:blipFill>
        <p:spPr>
          <a:xfrm>
            <a:off x="4662002" y="10"/>
            <a:ext cx="4481998" cy="514349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816C3B4-5D36-9F86-9C51-82862E488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000" y="436728"/>
            <a:ext cx="3456000" cy="9360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nl-NL" sz="2600"/>
              <a:t>Typische problemen in collectiedata</a:t>
            </a:r>
            <a:endParaRPr lang="en-NL" sz="26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A2F1C7-B48B-7A37-328F-DD75266B426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35999" y="1512000"/>
            <a:ext cx="3456000" cy="30240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100" dirty="0"/>
              <a:t>Dubbele namen: 'Rembrandt', </a:t>
            </a:r>
            <a:r>
              <a:rPr lang="nl-NL" sz="1100" dirty="0" err="1"/>
              <a:t>'R</a:t>
            </a:r>
            <a:r>
              <a:rPr lang="nl-NL" sz="1100" dirty="0"/>
              <a:t>. van Rijn’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100" dirty="0"/>
              <a:t>Inconsistente datums: 'ca. 1850', '1850–60', '±1850’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100" dirty="0"/>
              <a:t>Materiaal door elkaar: 'hout; verf', 'verf, hout', 'Hout’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100" dirty="0"/>
              <a:t>Foute plaatsnamen: '</a:t>
            </a:r>
            <a:r>
              <a:rPr lang="nl-NL" sz="1100" dirty="0" err="1"/>
              <a:t>maastrich</a:t>
            </a:r>
            <a:r>
              <a:rPr lang="nl-NL" sz="1100" dirty="0"/>
              <a:t>', 'Maastricht ‘, ‘</a:t>
            </a:r>
            <a:r>
              <a:rPr lang="nl-NL" sz="1100" dirty="0" err="1"/>
              <a:t>Maatsricht</a:t>
            </a:r>
            <a:r>
              <a:rPr lang="nl-NL" sz="1100" dirty="0"/>
              <a:t>’, ‘Maastricht*’, ‘Maastricht123’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100" dirty="0"/>
              <a:t>Lege velden of afkortingen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NL" sz="1100" dirty="0"/>
          </a:p>
        </p:txBody>
      </p:sp>
    </p:spTree>
    <p:extLst>
      <p:ext uri="{BB962C8B-B14F-4D97-AF65-F5344CB8AC3E}">
        <p14:creationId xmlns:p14="http://schemas.microsoft.com/office/powerpoint/2010/main" val="2145627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324505-2D30-5BED-69CF-163939BD0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Interface-overzicht</a:t>
            </a:r>
            <a:endParaRPr lang="en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8BB00D-AD2F-3CD3-E42B-E9862A670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000" y="1512000"/>
            <a:ext cx="7186980" cy="3096000"/>
          </a:xfrm>
        </p:spPr>
        <p:txBody>
          <a:bodyPr/>
          <a:lstStyle/>
          <a:p>
            <a:r>
              <a:rPr lang="nl-NL" dirty="0"/>
              <a:t>Start OpenRefine via browser (lokaal)</a:t>
            </a:r>
          </a:p>
          <a:p>
            <a:r>
              <a:rPr lang="nl-NL" dirty="0"/>
              <a:t>Importeer CSV-bestand (of </a:t>
            </a:r>
            <a:r>
              <a:rPr lang="nl-NL" dirty="0" err="1"/>
              <a:t>xlsx</a:t>
            </a:r>
            <a:r>
              <a:rPr lang="nl-NL" dirty="0"/>
              <a:t>, </a:t>
            </a:r>
            <a:r>
              <a:rPr lang="nl-NL" dirty="0" err="1"/>
              <a:t>xml</a:t>
            </a:r>
            <a:r>
              <a:rPr lang="nl-NL" dirty="0"/>
              <a:t>, JSON en andere formaten)</a:t>
            </a:r>
          </a:p>
          <a:p>
            <a:r>
              <a:rPr lang="nl-NL" dirty="0"/>
              <a:t>Navigatie via kolommen, filters &amp; facetten</a:t>
            </a:r>
          </a:p>
          <a:p>
            <a:r>
              <a:rPr lang="nl-NL" dirty="0"/>
              <a:t>Elke actie is ongedaan te maken</a:t>
            </a:r>
          </a:p>
          <a:p>
            <a:endParaRPr lang="en-N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DD2786-868D-CB8B-935D-69841A552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05" y="2744847"/>
            <a:ext cx="576262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621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symbool, groen, Rechthoek&#10;&#10;Door AI gegenereerde inhoud is mogelijk onjuist.">
            <a:extLst>
              <a:ext uri="{FF2B5EF4-FFF2-40B4-BE49-F238E27FC236}">
                <a16:creationId xmlns:a16="http://schemas.microsoft.com/office/drawing/2014/main" id="{682A4F51-5865-0826-D64A-DBAB5F5294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878" b="1"/>
          <a:stretch>
            <a:fillRect/>
          </a:stretch>
        </p:blipFill>
        <p:spPr>
          <a:xfrm>
            <a:off x="5878800" y="10"/>
            <a:ext cx="3265200" cy="514349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9845C79-BD20-874F-F971-A1246A330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000" y="436728"/>
            <a:ext cx="4608000" cy="936000"/>
          </a:xfrm>
        </p:spPr>
        <p:txBody>
          <a:bodyPr anchor="b">
            <a:normAutofit/>
          </a:bodyPr>
          <a:lstStyle/>
          <a:p>
            <a:r>
              <a:rPr lang="nl-NL" dirty="0"/>
              <a:t>Maar is het niet gewoon Excel? </a:t>
            </a:r>
            <a:endParaRPr lang="en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64F81B-B7FC-36DC-0D99-13D31CB99A6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36000" y="1512000"/>
            <a:ext cx="4608000" cy="30240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/>
              <a:t>Excel is een spreadsheet-programma voor algemeen gebruik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/>
              <a:t>OpenRefine is specifiek gebouwd voor data cleaning en transformatie.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/>
              <a:t>Excel is een Zwitsers zakmes - geschikt voor veel verschillende dingen. OpenRefine is een gespecialiseerd gereedschap voor één taak: het omzetten van chaotische data naar nette, bruikbare data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nl-NL" sz="15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/>
              <a:t>Excel rekent → OpenRefine structureert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1500"/>
              <a:t>Excel werkt per cel → OpenRefine werkt per patroon</a:t>
            </a:r>
            <a:endParaRPr lang="en-NL" sz="150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8ED02F9-8BF2-8176-7D73-4EEB5BC6E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6000" y="4536000"/>
            <a:ext cx="4608000" cy="216000"/>
          </a:xfrm>
        </p:spPr>
        <p:txBody>
          <a:bodyPr/>
          <a:lstStyle/>
          <a:p>
            <a:endParaRPr lang="en-US"/>
          </a:p>
        </p:txBody>
      </p:sp>
      <p:pic>
        <p:nvPicPr>
          <p:cNvPr id="11" name="Afbeelding 10" descr="Afbeelding met logo, Graphics, Lettertype, Elektrisch blauw&#10;&#10;Door AI gegenereerde inhoud is mogelijk onjuist.">
            <a:extLst>
              <a:ext uri="{FF2B5EF4-FFF2-40B4-BE49-F238E27FC236}">
                <a16:creationId xmlns:a16="http://schemas.microsoft.com/office/drawing/2014/main" id="{DA9144B3-B250-4843-C029-79A3B913D76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>
            <a:off x="6188266" y="1573078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54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83CF33-1F09-70D0-24B2-6D9AE8889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99" y="436728"/>
            <a:ext cx="6695459" cy="936000"/>
          </a:xfrm>
        </p:spPr>
        <p:txBody>
          <a:bodyPr/>
          <a:lstStyle/>
          <a:p>
            <a:r>
              <a:rPr lang="nl-NL" sz="3200" dirty="0"/>
              <a:t>Facetten &amp; Filters in OpenRefine</a:t>
            </a:r>
            <a:endParaRPr lang="en-NL" sz="32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F46A96-09C5-6D39-C212-60F122784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000" y="1972638"/>
            <a:ext cx="6025734" cy="3096000"/>
          </a:xfrm>
        </p:spPr>
        <p:txBody>
          <a:bodyPr/>
          <a:lstStyle/>
          <a:p>
            <a:pPr lvl="1"/>
            <a:endParaRPr lang="nl-NL" dirty="0"/>
          </a:p>
          <a:p>
            <a:pPr lvl="1"/>
            <a:r>
              <a:rPr lang="nl-NL" dirty="0"/>
              <a:t>Tekstfacet toont variaties (bijv. hoofdletters, spaties)</a:t>
            </a:r>
          </a:p>
          <a:p>
            <a:pPr lvl="1"/>
            <a:r>
              <a:rPr lang="nl-NL" dirty="0" err="1"/>
              <a:t>Numeric</a:t>
            </a:r>
            <a:r>
              <a:rPr lang="nl-NL" dirty="0"/>
              <a:t> facet toont bereik</a:t>
            </a:r>
          </a:p>
          <a:p>
            <a:pPr lvl="1"/>
            <a:r>
              <a:rPr lang="nl-NL" dirty="0" err="1"/>
              <a:t>Nullfacet</a:t>
            </a:r>
            <a:r>
              <a:rPr lang="nl-NL" dirty="0"/>
              <a:t> toont lege waardes (welke informatie mist?)</a:t>
            </a:r>
          </a:p>
          <a:p>
            <a:pPr lvl="1"/>
            <a:r>
              <a:rPr lang="nl-NL" dirty="0"/>
              <a:t>Filter zoekt op tekst of reguliere expressies</a:t>
            </a:r>
          </a:p>
          <a:p>
            <a:endParaRPr lang="nl-NL" dirty="0"/>
          </a:p>
          <a:p>
            <a:pPr marL="180000" lvl="1" indent="0">
              <a:buNone/>
            </a:pPr>
            <a:endParaRPr lang="nl-NL" dirty="0"/>
          </a:p>
          <a:p>
            <a:pPr lvl="1"/>
            <a:endParaRPr lang="en-NL" dirty="0"/>
          </a:p>
        </p:txBody>
      </p:sp>
      <p:pic>
        <p:nvPicPr>
          <p:cNvPr id="7" name="Afbeelding 6" descr="Afbeelding met Elektrisch blauw, Kleurrijkheid, ontwerp&#10;&#10;Door AI gegenereerde inhoud is mogelijk onjuist.">
            <a:extLst>
              <a:ext uri="{FF2B5EF4-FFF2-40B4-BE49-F238E27FC236}">
                <a16:creationId xmlns:a16="http://schemas.microsoft.com/office/drawing/2014/main" id="{09E74C26-BCFB-F2CB-0924-13902F931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1298" y="904728"/>
            <a:ext cx="380319" cy="406608"/>
          </a:xfrm>
          <a:prstGeom prst="rect">
            <a:avLst/>
          </a:prstGeom>
        </p:spPr>
      </p:pic>
      <p:pic>
        <p:nvPicPr>
          <p:cNvPr id="8" name="Afbeelding 7" descr="Afbeelding met driehoek, Elektrisch blauw, Kleurrijkheid, lijn&#10;&#10;Door AI gegenereerde inhoud is mogelijk onjuist.">
            <a:extLst>
              <a:ext uri="{FF2B5EF4-FFF2-40B4-BE49-F238E27FC236}">
                <a16:creationId xmlns:a16="http://schemas.microsoft.com/office/drawing/2014/main" id="{3D2937C1-F402-E366-F255-CC2878DEA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075" y="3408482"/>
            <a:ext cx="18478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2537"/>
      </p:ext>
    </p:extLst>
  </p:cSld>
  <p:clrMapOvr>
    <a:masterClrMapping/>
  </p:clrMapOvr>
</p:sld>
</file>

<file path=ppt/theme/theme1.xml><?xml version="1.0" encoding="utf-8"?>
<a:theme xmlns:a="http://schemas.openxmlformats.org/drawingml/2006/main" name="Netwerk Digitaal Erfgoed">
  <a:themeElements>
    <a:clrScheme name="NDE Kleuren">
      <a:dk1>
        <a:sysClr val="windowText" lastClr="000000"/>
      </a:dk1>
      <a:lt1>
        <a:sysClr val="window" lastClr="FFFFFF"/>
      </a:lt1>
      <a:dk2>
        <a:srgbClr val="0A3DFA"/>
      </a:dk2>
      <a:lt2>
        <a:srgbClr val="E0E0E3"/>
      </a:lt2>
      <a:accent1>
        <a:srgbClr val="FA5200"/>
      </a:accent1>
      <a:accent2>
        <a:srgbClr val="328275"/>
      </a:accent2>
      <a:accent3>
        <a:srgbClr val="964793"/>
      </a:accent3>
      <a:accent4>
        <a:srgbClr val="172A59"/>
      </a:accent4>
      <a:accent5>
        <a:srgbClr val="9EDAFF"/>
      </a:accent5>
      <a:accent6>
        <a:srgbClr val="ABDFFC"/>
      </a:accent6>
      <a:hlink>
        <a:srgbClr val="0A3DFA"/>
      </a:hlink>
      <a:folHlink>
        <a:srgbClr val="0A3DFA"/>
      </a:folHlink>
    </a:clrScheme>
    <a:fontScheme name="NDE Poppins Roboto">
      <a:majorFont>
        <a:latin typeface="Poppins Medium"/>
        <a:ea typeface=""/>
        <a:cs typeface=""/>
      </a:majorFont>
      <a:minorFont>
        <a:latin typeface="Roboto"/>
        <a:ea typeface=""/>
        <a:cs typeface="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algn="l"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DE_presentatie_v0" id="{DC054AE4-82F7-AF46-92D4-8A2DD4D06C65}" vid="{BAE1A36F-B2AB-BA4F-B259-1FBBB0A80DAD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c40311-2bd0-4db3-8878-6a6dd05602f0">
      <Terms xmlns="http://schemas.microsoft.com/office/infopath/2007/PartnerControls"/>
    </lcf76f155ced4ddcb4097134ff3c332f>
    <TaxCatchAll xmlns="0e6e86fe-c5d2-4148-85a8-843e39340192" xsi:nil="true"/>
    <Nummer xmlns="5fc40311-2bd0-4db3-8878-6a6dd05602f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99A61E19C2A34A932A712D1A8BE041" ma:contentTypeVersion="17" ma:contentTypeDescription="Een nieuw document maken." ma:contentTypeScope="" ma:versionID="07977c15bd44daa1d3382d97b6f53379">
  <xsd:schema xmlns:xsd="http://www.w3.org/2001/XMLSchema" xmlns:xs="http://www.w3.org/2001/XMLSchema" xmlns:p="http://schemas.microsoft.com/office/2006/metadata/properties" xmlns:ns2="5fc40311-2bd0-4db3-8878-6a6dd05602f0" xmlns:ns3="0e6e86fe-c5d2-4148-85a8-843e39340192" targetNamespace="http://schemas.microsoft.com/office/2006/metadata/properties" ma:root="true" ma:fieldsID="2a90b14dab5cb31790995a0c108398b0" ns2:_="" ns3:_="">
    <xsd:import namespace="5fc40311-2bd0-4db3-8878-6a6dd05602f0"/>
    <xsd:import namespace="0e6e86fe-c5d2-4148-85a8-843e393401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Numme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40311-2bd0-4db3-8878-6a6dd05602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Afbeeldingtags" ma:readOnly="false" ma:fieldId="{5cf76f15-5ced-4ddc-b409-7134ff3c332f}" ma:taxonomyMulti="true" ma:sspId="11d9669e-1cce-431e-85b4-e76385ea83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Nummer" ma:index="19" nillable="true" ma:displayName="Nummer" ma:format="Dropdown" ma:internalName="Nummer" ma:percentage="FALSE">
      <xsd:simpleType>
        <xsd:restriction base="dms:Number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6e86fe-c5d2-4148-85a8-843e3934019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08eb92e9-ddf0-48a9-b7de-9516fa081a09}" ma:internalName="TaxCatchAll" ma:showField="CatchAllData" ma:web="0e6e86fe-c5d2-4148-85a8-843e393401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88C7D7-75C7-4673-9291-3D9C18175704}">
  <ds:schemaRefs>
    <ds:schemaRef ds:uri="http://schemas.microsoft.com/office/2006/metadata/properties"/>
    <ds:schemaRef ds:uri="http://schemas.microsoft.com/office/infopath/2007/PartnerControls"/>
    <ds:schemaRef ds:uri="5fc40311-2bd0-4db3-8878-6a6dd05602f0"/>
    <ds:schemaRef ds:uri="0e6e86fe-c5d2-4148-85a8-843e39340192"/>
  </ds:schemaRefs>
</ds:datastoreItem>
</file>

<file path=customXml/itemProps2.xml><?xml version="1.0" encoding="utf-8"?>
<ds:datastoreItem xmlns:ds="http://schemas.openxmlformats.org/officeDocument/2006/customXml" ds:itemID="{E2257AD1-BF04-4F22-8A91-6255A2DDCF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151F8E-8237-4E8F-8B7C-21881CDC3E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c40311-2bd0-4db3-8878-6a6dd05602f0"/>
    <ds:schemaRef ds:uri="0e6e86fe-c5d2-4148-85a8-843e393401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Office-thema</Template>
  <TotalTime>0</TotalTime>
  <Words>554</Words>
  <Application>Microsoft Office PowerPoint</Application>
  <PresentationFormat>Diavoorstelling (16:9)</PresentationFormat>
  <Paragraphs>114</Paragraphs>
  <Slides>17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18" baseType="lpstr">
      <vt:lpstr>Netwerk Digitaal Erfgoed</vt:lpstr>
      <vt:lpstr>Introductie tot OpenRefine</vt:lpstr>
      <vt:lpstr>Planning </vt:lpstr>
      <vt:lpstr>Leerdoelen </vt:lpstr>
      <vt:lpstr>Het verhaal 📖🧚‍♀️💎</vt:lpstr>
      <vt:lpstr>Wat is OpenRefine 💎     </vt:lpstr>
      <vt:lpstr>Typische problemen in collectiedata</vt:lpstr>
      <vt:lpstr>Interface-overzicht</vt:lpstr>
      <vt:lpstr>Maar is het niet gewoon Excel? </vt:lpstr>
      <vt:lpstr>Facetten &amp; Filters in OpenRefine</vt:lpstr>
      <vt:lpstr>Cluster &amp; Edit in OpenRefine 💎 </vt:lpstr>
      <vt:lpstr>GREL en transformaties in OpenRefine</vt:lpstr>
      <vt:lpstr>Reconciliatie in OpenRefine💎</vt:lpstr>
      <vt:lpstr>Best practices</vt:lpstr>
      <vt:lpstr>Frisse neus ⏸️👃 </vt:lpstr>
      <vt:lpstr>Aan de slag!🚀</vt:lpstr>
      <vt:lpstr>Wat kwamen we tegen? 🕵️🔎💎</vt:lpstr>
      <vt:lpstr>Meer lezen? </vt:lpstr>
    </vt:vector>
  </TitlesOfParts>
  <Manager/>
  <Company>Netwerk Digitaal Erfgoed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Gebruiker</dc:creator>
  <cp:keywords/>
  <dc:description>NDE presentatie - versie 2 - mei 2021
Ontwerp: Het Echte Werk
Template: Ton Persoon</dc:description>
  <cp:lastModifiedBy>Slooten, Vivian van (UB)</cp:lastModifiedBy>
  <cp:revision>20</cp:revision>
  <dcterms:created xsi:type="dcterms:W3CDTF">2020-11-20T21:58:57Z</dcterms:created>
  <dcterms:modified xsi:type="dcterms:W3CDTF">2026-07-21T08:40:57Z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0x010100A499A61E19C2A34A932A712D1A8BE041</vt:lpwstr>
  </property>
</Properties>
</file>